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4.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 id="2147484673" r:id="rId6"/>
    <p:sldMasterId id="2147484735" r:id="rId7"/>
    <p:sldMasterId id="2147484764" r:id="rId8"/>
  </p:sldMasterIdLst>
  <p:notesMasterIdLst>
    <p:notesMasterId r:id="rId44"/>
  </p:notesMasterIdLst>
  <p:handoutMasterIdLst>
    <p:handoutMasterId r:id="rId45"/>
  </p:handoutMasterIdLst>
  <p:sldIdLst>
    <p:sldId id="2632" r:id="rId9"/>
    <p:sldId id="259" r:id="rId10"/>
    <p:sldId id="260" r:id="rId11"/>
    <p:sldId id="261" r:id="rId12"/>
    <p:sldId id="270" r:id="rId13"/>
    <p:sldId id="271" r:id="rId14"/>
    <p:sldId id="272" r:id="rId15"/>
    <p:sldId id="263" r:id="rId16"/>
    <p:sldId id="264"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1994" r:id="rId30"/>
    <p:sldId id="267" r:id="rId31"/>
    <p:sldId id="265" r:id="rId32"/>
    <p:sldId id="295" r:id="rId33"/>
    <p:sldId id="296" r:id="rId34"/>
    <p:sldId id="297" r:id="rId35"/>
    <p:sldId id="298" r:id="rId36"/>
    <p:sldId id="266" r:id="rId37"/>
    <p:sldId id="278" r:id="rId38"/>
    <p:sldId id="273" r:id="rId39"/>
    <p:sldId id="399" r:id="rId40"/>
    <p:sldId id="1993" r:id="rId41"/>
    <p:sldId id="277" r:id="rId42"/>
    <p:sldId id="276" r:id="rId4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3C67A7C-FE1A-4959-807E-C92FB7CC556A}">
          <p14:sldIdLst>
            <p14:sldId id="2632"/>
            <p14:sldId id="259"/>
            <p14:sldId id="260"/>
            <p14:sldId id="261"/>
          </p14:sldIdLst>
        </p14:section>
        <p14:section name="What are Function Proxies?" id="{49EB11E3-2AE1-4FC4-BF5A-BC1BE59AA461}">
          <p14:sldIdLst>
            <p14:sldId id="270"/>
            <p14:sldId id="271"/>
            <p14:sldId id="272"/>
          </p14:sldIdLst>
        </p14:section>
        <p14:section name="What is APIM?" id="{87D2BAB1-AF8B-4F8E-93CF-329B3D50A8E8}">
          <p14:sldIdLst>
            <p14:sldId id="263"/>
            <p14:sldId id="264"/>
            <p14:sldId id="283"/>
          </p14:sldIdLst>
        </p14:section>
        <p14:section name="APIM capabilities" id="{90C0F22F-65FB-4882-8A56-EC919427E5A5}">
          <p14:sldIdLst>
            <p14:sldId id="284"/>
            <p14:sldId id="285"/>
            <p14:sldId id="286"/>
            <p14:sldId id="287"/>
            <p14:sldId id="288"/>
            <p14:sldId id="289"/>
            <p14:sldId id="290"/>
            <p14:sldId id="291"/>
            <p14:sldId id="292"/>
            <p14:sldId id="293"/>
            <p14:sldId id="294"/>
            <p14:sldId id="1994"/>
          </p14:sldIdLst>
        </p14:section>
        <p14:section name="APIM architecture" id="{B9B79536-968D-4103-B483-AD9E4E7E04B0}">
          <p14:sldIdLst>
            <p14:sldId id="267"/>
            <p14:sldId id="265"/>
            <p14:sldId id="295"/>
            <p14:sldId id="296"/>
            <p14:sldId id="297"/>
            <p14:sldId id="298"/>
            <p14:sldId id="266"/>
          </p14:sldIdLst>
        </p14:section>
        <p14:section name="APIM service description" id="{DB3AE368-A319-4694-9D9D-4818D8D690DC}">
          <p14:sldIdLst>
            <p14:sldId id="278"/>
          </p14:sldIdLst>
        </p14:section>
        <p14:section name="APIM vs Function Proxies" id="{9101BF54-7914-41EF-93B5-D8BBF0D996C5}">
          <p14:sldIdLst>
            <p14:sldId id="273"/>
            <p14:sldId id="399"/>
          </p14:sldIdLst>
        </p14:section>
        <p14:section name="Close" id="{07F38BC6-55F3-465B-8682-95A2C5C32D02}">
          <p14:sldIdLst>
            <p14:sldId id="1993"/>
          </p14:sldIdLst>
        </p14:section>
        <p14:section name="Appendix" id="{AFF78124-6A15-4708-913A-E9727F9DCDDD}">
          <p14:sldIdLst>
            <p14:sldId id="277"/>
            <p14:sldId id="27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7676"/>
    <a:srgbClr val="FFFFFF"/>
    <a:srgbClr val="1A1A1A"/>
    <a:srgbClr val="0078D4"/>
    <a:srgbClr val="107C10"/>
    <a:srgbClr val="EAEAEA"/>
    <a:srgbClr val="004B50"/>
    <a:srgbClr val="008272"/>
    <a:srgbClr val="00BCF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35" autoAdjust="0"/>
    <p:restoredTop sz="73816" autoAdjust="0"/>
  </p:normalViewPr>
  <p:slideViewPr>
    <p:cSldViewPr snapToGrid="0">
      <p:cViewPr varScale="1">
        <p:scale>
          <a:sx n="49" d="100"/>
          <a:sy n="49" d="100"/>
        </p:scale>
        <p:origin x="612" y="36"/>
      </p:cViewPr>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00" d="100"/>
        <a:sy n="100" d="100"/>
      </p:scale>
      <p:origin x="0" y="0"/>
    </p:cViewPr>
  </p:sorterViewPr>
  <p:notesViewPr>
    <p:cSldViewPr snapToGrid="0" showGuides="1">
      <p:cViewPr varScale="1">
        <p:scale>
          <a:sx n="89" d="100"/>
          <a:sy n="89" d="100"/>
        </p:scale>
        <p:origin x="285" y="3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commentAuthors" Target="commentAuthors.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lf von Broembsen" userId="33f38af9-bd94-49e3-8a4c-0c429c155e54" providerId="ADAL" clId="{D1B2CB93-5A4C-427E-9ECD-CCB7D50981B7}"/>
    <pc:docChg chg="custSel addSld delSld modSld modSection">
      <pc:chgData name="Ralf von Broembsen" userId="33f38af9-bd94-49e3-8a4c-0c429c155e54" providerId="ADAL" clId="{D1B2CB93-5A4C-427E-9ECD-CCB7D50981B7}" dt="2018-03-28T06:42:46.962" v="48" actId="2696"/>
      <pc:docMkLst>
        <pc:docMk/>
      </pc:docMkLst>
      <pc:sldChg chg="addSp delSp modSp del">
        <pc:chgData name="Ralf von Broembsen" userId="33f38af9-bd94-49e3-8a4c-0c429c155e54" providerId="ADAL" clId="{D1B2CB93-5A4C-427E-9ECD-CCB7D50981B7}" dt="2018-03-28T06:42:46.962" v="48" actId="2696"/>
        <pc:sldMkLst>
          <pc:docMk/>
          <pc:sldMk cId="904460539" sldId="262"/>
        </pc:sldMkLst>
        <pc:spChg chg="add del mod">
          <ac:chgData name="Ralf von Broembsen" userId="33f38af9-bd94-49e3-8a4c-0c429c155e54" providerId="ADAL" clId="{D1B2CB93-5A4C-427E-9ECD-CCB7D50981B7}" dt="2018-03-28T06:41:57.397" v="2"/>
          <ac:spMkLst>
            <pc:docMk/>
            <pc:sldMk cId="904460539" sldId="262"/>
            <ac:spMk id="3" creationId="{8274B4F3-E8CF-4675-8624-91307DFC7309}"/>
          </ac:spMkLst>
        </pc:spChg>
        <pc:spChg chg="add del mod">
          <ac:chgData name="Ralf von Broembsen" userId="33f38af9-bd94-49e3-8a4c-0c429c155e54" providerId="ADAL" clId="{D1B2CB93-5A4C-427E-9ECD-CCB7D50981B7}" dt="2018-03-28T06:42:01.749" v="4"/>
          <ac:spMkLst>
            <pc:docMk/>
            <pc:sldMk cId="904460539" sldId="262"/>
            <ac:spMk id="4" creationId="{20982F44-AA80-4E9C-9EF0-203E8A2BD7B4}"/>
          </ac:spMkLst>
        </pc:spChg>
        <pc:spChg chg="add del mod">
          <ac:chgData name="Ralf von Broembsen" userId="33f38af9-bd94-49e3-8a4c-0c429c155e54" providerId="ADAL" clId="{D1B2CB93-5A4C-427E-9ECD-CCB7D50981B7}" dt="2018-03-28T06:42:01.749" v="4"/>
          <ac:spMkLst>
            <pc:docMk/>
            <pc:sldMk cId="904460539" sldId="262"/>
            <ac:spMk id="5" creationId="{28B23DDE-D81C-4974-A5F6-5406306D9EDB}"/>
          </ac:spMkLst>
        </pc:spChg>
      </pc:sldChg>
      <pc:sldChg chg="delSp modSp add del">
        <pc:chgData name="Ralf von Broembsen" userId="33f38af9-bd94-49e3-8a4c-0c429c155e54" providerId="ADAL" clId="{D1B2CB93-5A4C-427E-9ECD-CCB7D50981B7}" dt="2018-03-28T06:42:46.909" v="47" actId="2696"/>
        <pc:sldMkLst>
          <pc:docMk/>
          <pc:sldMk cId="1350184348" sldId="299"/>
        </pc:sldMkLst>
        <pc:spChg chg="mod">
          <ac:chgData name="Ralf von Broembsen" userId="33f38af9-bd94-49e3-8a4c-0c429c155e54" providerId="ADAL" clId="{D1B2CB93-5A4C-427E-9ECD-CCB7D50981B7}" dt="2018-03-28T06:42:19.226" v="45" actId="20577"/>
          <ac:spMkLst>
            <pc:docMk/>
            <pc:sldMk cId="1350184348" sldId="299"/>
            <ac:spMk id="2" creationId="{C5751BEB-13EA-484F-AAD9-8EAD38DB1623}"/>
          </ac:spMkLst>
        </pc:spChg>
        <pc:spChg chg="del">
          <ac:chgData name="Ralf von Broembsen" userId="33f38af9-bd94-49e3-8a4c-0c429c155e54" providerId="ADAL" clId="{D1B2CB93-5A4C-427E-9ECD-CCB7D50981B7}" dt="2018-03-28T06:42:25.779" v="46"/>
          <ac:spMkLst>
            <pc:docMk/>
            <pc:sldMk cId="1350184348" sldId="299"/>
            <ac:spMk id="3" creationId="{D9359B31-5EAC-45A8-A87A-AC8696DD0A3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3/20/2019 3:40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3/20/2019 3:40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40EAEFF-5455-4297-8E3C-83C8546902B3}"/>
              </a:ext>
            </a:extLst>
          </p:cNvPr>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few slides we’ll drill down on many of the capabilities of API Management.   It’s important to understand that APIM has 3 major areas of capability:</a:t>
            </a:r>
          </a:p>
          <a:p>
            <a:r>
              <a:rPr lang="en-US" dirty="0"/>
              <a:t>There's a consumption side – the developer portal: Discover, learn, view code samples. Subscribe to API’s to access them.  </a:t>
            </a:r>
          </a:p>
          <a:p>
            <a:r>
              <a:rPr lang="en-US" dirty="0"/>
              <a:t>Mediate- control access, abstract where the </a:t>
            </a:r>
            <a:r>
              <a:rPr lang="en-US" dirty="0" err="1"/>
              <a:t>api's</a:t>
            </a:r>
            <a:r>
              <a:rPr lang="en-US" dirty="0"/>
              <a:t> are, transform requests and responses to provide consistency.    </a:t>
            </a:r>
          </a:p>
          <a:p>
            <a:r>
              <a:rPr lang="en-US" dirty="0"/>
              <a:t>Publish – create new API’s and expose them as “products” that developers can subscribe to.   Version API’s.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6F712-07B0-674A-BF47-051E935C8D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914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assume you have an API (at contosoapi-foo.azurewebsites.com).   You can project it to developers by importing the swagger into APIM.   This gives you An Exact replica at new URL (contoso.azure-api.net/foo)</a:t>
            </a:r>
          </a:p>
          <a:p>
            <a:r>
              <a:rPr lang="en-US"/>
              <a:t>You can also configure a custom domain name for your API (Api.contoso.com/foo)</a:t>
            </a:r>
          </a:p>
          <a:p>
            <a:r>
              <a:rPr lang="en-US"/>
              <a:t>Now you could change the back-end without the clients being aware.  </a:t>
            </a:r>
          </a:p>
          <a:p>
            <a:r>
              <a:rPr lang="en-US"/>
              <a:t>You can make it behave differently through APIM policies.  Restrict surface, change URL's, filter content.</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3/20/2019 3:40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2709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4 places where security matters to APIM.</a:t>
            </a:r>
          </a:p>
          <a:p>
            <a:endParaRPr lang="en-US"/>
          </a:p>
          <a:p>
            <a:r>
              <a:rPr lang="en-US"/>
              <a:t>Developer portal - many different types of </a:t>
            </a:r>
          </a:p>
          <a:p>
            <a:endParaRPr lang="en-US"/>
          </a:p>
          <a:p>
            <a:r>
              <a:rPr lang="en-US"/>
              <a:t>API Gateway -  Authenticate and restrict </a:t>
            </a:r>
            <a:r>
              <a:rPr lang="en-US" err="1"/>
              <a:t>acccess</a:t>
            </a:r>
            <a:endParaRPr lang="en-US"/>
          </a:p>
          <a:p>
            <a:endParaRPr lang="en-US"/>
          </a:p>
          <a:p>
            <a:r>
              <a:rPr lang="en-US"/>
              <a:t>API managers and developers </a:t>
            </a:r>
          </a:p>
          <a:p>
            <a:endParaRPr lang="en-US"/>
          </a:p>
          <a:p>
            <a:r>
              <a:rPr lang="en-US"/>
              <a:t>Secure channel </a:t>
            </a:r>
            <a:r>
              <a:rPr lang="en-US" err="1"/>
              <a:t>beteween</a:t>
            </a:r>
            <a:r>
              <a:rPr lang="en-US"/>
              <a:t> gateway and back-end.   (Next slide will cover NSG/</a:t>
            </a:r>
            <a:r>
              <a:rPr lang="en-US" err="1"/>
              <a:t>VNet</a:t>
            </a:r>
            <a:r>
              <a:rPr lang="en-US"/>
              <a:t> in more detail)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3/20/2019 3:40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2432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you have an API in an App Service Environment (isolated plan for App Service) but you want to expose it to the Internet.   </a:t>
            </a:r>
          </a:p>
          <a:p>
            <a:r>
              <a:rPr lang="en-US" dirty="0"/>
              <a:t>You can expose it through APIM, by deploying APIM in a </a:t>
            </a:r>
            <a:r>
              <a:rPr lang="en-US" dirty="0" err="1"/>
              <a:t>VNet</a:t>
            </a:r>
            <a:r>
              <a:rPr lang="en-US" dirty="0"/>
              <a:t> (Premium and developer tiers)</a:t>
            </a:r>
          </a:p>
          <a:p>
            <a:endParaRPr lang="en-US" dirty="0"/>
          </a:p>
          <a:p>
            <a:r>
              <a:rPr lang="en-US" dirty="0"/>
              <a:t>There are 2 ways to deploy in a VNET: </a:t>
            </a:r>
          </a:p>
          <a:p>
            <a:pPr marL="228600" indent="-228600">
              <a:buAutoNum type="arabicPeriod"/>
            </a:pPr>
            <a:r>
              <a:rPr lang="en-US" dirty="0"/>
              <a:t>With APIM exposing a public IP and proxying requests from Public Internet to  a private VNET.</a:t>
            </a:r>
          </a:p>
          <a:p>
            <a:pPr marL="228600" indent="-228600">
              <a:buAutoNum type="arabicPeriod"/>
            </a:pPr>
            <a:r>
              <a:rPr lang="en-US" dirty="0"/>
              <a:t>With APIM exposing only a private IP within a VNET and proxying entirely within the private network (e.g. from subnet to subnet).   The case illustrated shows an application gateway exposing a public IP from the </a:t>
            </a:r>
            <a:r>
              <a:rPr lang="en-US" dirty="0" err="1"/>
              <a:t>VNet</a:t>
            </a:r>
            <a:r>
              <a:rPr lang="en-US" dirty="0"/>
              <a:t> and proxying requests to a completely private APIM.   </a:t>
            </a:r>
          </a:p>
          <a:p>
            <a:pPr marL="0" indent="0">
              <a:buNone/>
            </a:pPr>
            <a:endParaRPr lang="en-US" dirty="0"/>
          </a:p>
          <a:p>
            <a:pPr marL="0" indent="0">
              <a:buNone/>
            </a:pPr>
            <a:r>
              <a:rPr lang="en-US" dirty="0"/>
              <a:t>In either case illustrated, NSG’s prevent direct access to the API and allow access to the APIM gateway so the gateway is the only way to access the API from the internet.  In the second case, callers must go through the Azure App Gateway and then APIM.   </a:t>
            </a:r>
          </a:p>
          <a:p>
            <a:pPr marL="0" indent="0">
              <a:buNone/>
            </a:pPr>
            <a:endParaRPr lang="en-US" dirty="0"/>
          </a:p>
          <a:p>
            <a:pPr marL="0" indent="0">
              <a:buNone/>
            </a:pPr>
            <a:r>
              <a:rPr lang="en-US" dirty="0"/>
              <a:t>Note that in either case, the back-end private IP address of APIM can make requests to anywhere the NSG’s allow it to send traffic.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3/20/2019 3:40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1912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publisher portal/Azure portal uses several abstractions that it’s important to understand: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 </a:t>
            </a:r>
            <a:r>
              <a:rPr lang="en-US" b="1"/>
              <a:t>operation</a:t>
            </a:r>
            <a:r>
              <a:rPr lang="en-US"/>
              <a:t> corresponds to a specific HTTP resource request (E.G.  GET /Order/{X})</a:t>
            </a:r>
          </a:p>
          <a:p>
            <a:r>
              <a:rPr lang="en-US"/>
              <a:t>An </a:t>
            </a:r>
            <a:r>
              <a:rPr lang="en-US" b="1"/>
              <a:t>API is a set of operations </a:t>
            </a:r>
            <a:r>
              <a:rPr lang="en-US"/>
              <a:t>that are logically associated, usually (but not necessarily) because they come from the same back-end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 </a:t>
            </a:r>
            <a:r>
              <a:rPr lang="en-US" b="1"/>
              <a:t>product is a set of API’s </a:t>
            </a:r>
            <a:r>
              <a:rPr lang="en-US"/>
              <a:t>that are grouped together for visibility and policy reasons:  You can define a policy that applies to a product.  Products can be made visible in the developer portal to specific user groups and not others.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If a product is visible to a user (because of the group he or she is a member of) the user can subscribe to the product.    Subscriptions can be automatically or manually approved.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When a user subscribes, he’s given an API key unique to his subscription.</a:t>
            </a:r>
          </a:p>
          <a:p>
            <a:endParaRPr lang="en-US"/>
          </a:p>
          <a:p>
            <a:r>
              <a:rPr lang="en-US"/>
              <a:t>APIM has its own </a:t>
            </a:r>
            <a:r>
              <a:rPr lang="en-US" b="1"/>
              <a:t>user and group database, but can also leverage AAD users and groups for developer portal access</a:t>
            </a:r>
            <a:r>
              <a:rPr lang="en-US"/>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D07635-B094-485F-9AD5-6A91F366AE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258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3/20/2019 3:40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4613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D07635-B094-485F-9AD5-6A91F366AE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7132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D07635-B094-485F-9AD5-6A91F366AE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8491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D07635-B094-485F-9AD5-6A91F366AE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7638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6F712-07B0-674A-BF47-051E935C8D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1909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0" i="0" kern="1200" dirty="0">
                <a:solidFill>
                  <a:schemeClr val="tx1"/>
                </a:solidFill>
                <a:effectLst/>
                <a:latin typeface="Segoe UI Light" pitchFamily="34" charset="0"/>
                <a:ea typeface="+mn-ea"/>
                <a:cs typeface="+mn-cs"/>
              </a:rPr>
              <a:t>An API allows two or more software applications to talk to each other. One application “hosts” the API, the other application “calls” the API and gets a response.  </a:t>
            </a:r>
          </a:p>
          <a:p>
            <a:pPr rtl="0" fontAlgn="base"/>
            <a:endParaRPr lang="en-US" sz="900" b="0" i="0" kern="1200" dirty="0">
              <a:solidFill>
                <a:schemeClr val="tx1"/>
              </a:solidFill>
              <a:effectLst/>
              <a:latin typeface="Segoe UI Light" pitchFamily="34" charset="0"/>
              <a:ea typeface="+mn-ea"/>
              <a:cs typeface="+mn-cs"/>
            </a:endParaRPr>
          </a:p>
          <a:p>
            <a:pPr rtl="0" fontAlgn="base"/>
            <a:r>
              <a:rPr lang="en-US" sz="900" b="0" i="0" kern="1200" dirty="0">
                <a:solidFill>
                  <a:schemeClr val="tx1"/>
                </a:solidFill>
                <a:effectLst/>
                <a:latin typeface="Segoe UI Light" pitchFamily="34" charset="0"/>
                <a:ea typeface="+mn-ea"/>
                <a:cs typeface="+mn-cs"/>
              </a:rPr>
              <a:t>A big advantage of this approach is that you can provide 3rd parties – customers, partners and developers -  access to your functionality and data to integrate into their web and mobile applications without needing to give them a copy of your internal IP. The API acts as a façade, controlling what is exposed and how it can be accessed.  </a:t>
            </a:r>
          </a:p>
          <a:p>
            <a:pPr rtl="0" fontAlgn="base"/>
            <a:endParaRPr lang="en-US" sz="900" b="0" i="0" kern="1200" dirty="0">
              <a:solidFill>
                <a:schemeClr val="tx1"/>
              </a:solidFill>
              <a:effectLst/>
              <a:latin typeface="Segoe UI Light" pitchFamily="34" charset="0"/>
              <a:ea typeface="+mn-ea"/>
              <a:cs typeface="+mn-cs"/>
            </a:endParaRPr>
          </a:p>
          <a:p>
            <a:pPr rtl="0" fontAlgn="base"/>
            <a:r>
              <a:rPr lang="en-US" sz="900" b="0" i="0" kern="1200" dirty="0">
                <a:solidFill>
                  <a:schemeClr val="tx1"/>
                </a:solidFill>
                <a:effectLst/>
                <a:latin typeface="Segoe UI Light" pitchFamily="34" charset="0"/>
                <a:ea typeface="+mn-ea"/>
                <a:cs typeface="+mn-cs"/>
              </a:rPr>
              <a:t>Additionally, you can use APIs to separate, protect and reuse business logic and data for your own internal and external web and mobile applications. </a:t>
            </a:r>
          </a:p>
          <a:p>
            <a:pPr rtl="0" fontAlgn="base"/>
            <a:endParaRPr lang="en-US" sz="900" b="0" i="0" kern="1200" dirty="0">
              <a:solidFill>
                <a:schemeClr val="tx1"/>
              </a:solidFill>
              <a:effectLst/>
              <a:latin typeface="Segoe UI Light" pitchFamily="34" charset="0"/>
              <a:ea typeface="+mn-ea"/>
              <a:cs typeface="+mn-cs"/>
            </a:endParaRPr>
          </a:p>
          <a:p>
            <a:pPr rtl="0" fontAlgn="base"/>
            <a:r>
              <a:rPr lang="en-US" sz="900" b="0" i="0" kern="1200" dirty="0">
                <a:solidFill>
                  <a:schemeClr val="tx1"/>
                </a:solidFill>
                <a:effectLst/>
                <a:latin typeface="Segoe UI Light" pitchFamily="34" charset="0"/>
                <a:ea typeface="+mn-ea"/>
                <a:cs typeface="+mn-cs"/>
              </a:rPr>
              <a:t>APIs are everywhere. Everyday actions — like posting a message on a social network, reading the news on a smartphone, or buying a cinema ticket online — are all completed through API calls.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3/20/2019 3:40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860680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6F712-07B0-674A-BF47-051E935C8D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39ED75CA-872B-458B-A3EE-68CF8592A370}"/>
              </a:ext>
            </a:extLst>
          </p:cNvPr>
          <p:cNvSpPr>
            <a:spLocks noGrp="1"/>
          </p:cNvSpPr>
          <p:nvPr>
            <p:ph type="body" idx="1"/>
          </p:nvPr>
        </p:nvSpPr>
        <p:spPr/>
        <p:txBody>
          <a:bodyPr/>
          <a:lstStyle/>
          <a:p>
            <a:r>
              <a:rPr lang="en-US"/>
              <a:t>Revisions are for changes that are likely to be non-breaking, like adding a new operation.   Users needn’t do anything special to use the current revision.    When a revision is ready to be released, you just mark it “Current” and it starts being used.   </a:t>
            </a:r>
          </a:p>
          <a:p>
            <a:r>
              <a:rPr lang="en-US"/>
              <a:t>Versions are a conscious choice on the part of consumers.    Publishing a new version is likely to happen before users start calling it, so you can keep the prior version active as long as you still have users calling it as SOME users migrate to the new version in parallel.   </a:t>
            </a:r>
          </a:p>
        </p:txBody>
      </p:sp>
    </p:spTree>
    <p:extLst>
      <p:ext uri="{BB962C8B-B14F-4D97-AF65-F5344CB8AC3E}">
        <p14:creationId xmlns:p14="http://schemas.microsoft.com/office/powerpoint/2010/main" val="563483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D07635-B094-485F-9AD5-6A91F366AE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0987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3/20/2019 3:40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094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D07635-B094-485F-9AD5-6A91F366AE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435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can you use APIM in a </a:t>
            </a:r>
            <a:r>
              <a:rPr lang="en-US" err="1"/>
              <a:t>serverless</a:t>
            </a:r>
            <a:r>
              <a:rPr lang="en-US"/>
              <a:t> architecture?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D07635-B094-485F-9AD5-6A91F366AE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4389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have an API in Europe….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3/20/2019 3:40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5464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 Just  add more units</a:t>
            </a:r>
          </a:p>
          <a:p>
            <a:r>
              <a:rPr lang="en-US" dirty="0"/>
              <a:t>US clients can access the same endpoint- but they are exposed to higher latency</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3/20/2019 3:40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3794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Upgrade to Premium – and deploy a unit in another region.  Local APIM caching helps improve performance.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3/20/2019 3:40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8956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Eventually add a US  back-end- clients just see better performance without having to change the endpoint they access.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3/20/2019 3:40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3649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APIM, you can log incoming and outgoing messages to </a:t>
            </a:r>
            <a:r>
              <a:rPr lang="en-US" dirty="0" err="1"/>
              <a:t>eventhub</a:t>
            </a:r>
            <a:r>
              <a:rPr lang="en-US" dirty="0"/>
              <a:t>.   From there, you can do a wide variety of analytics on your API traffic.   Later in this deck we’ll point you to a ready-made </a:t>
            </a:r>
            <a:r>
              <a:rPr lang="en-US" dirty="0" err="1"/>
              <a:t>PowerBI</a:t>
            </a:r>
            <a:r>
              <a:rPr lang="en-US" dirty="0"/>
              <a:t> solution that enables rich analysis and provides a sample of what is possible.   </a:t>
            </a:r>
          </a:p>
          <a:p>
            <a:endParaRPr lang="en-US" b="1" dirty="0"/>
          </a:p>
          <a:p>
            <a:r>
              <a:rPr lang="en-US" b="1" dirty="0"/>
              <a:t>https://appsource.microsoft.com/en-us/product/web-apps/microsoft-powerbi.pbisolntemplate_apimanagement?tab=Overview</a:t>
            </a:r>
          </a:p>
          <a:p>
            <a:r>
              <a:rPr lang="en-US" b="1" dirty="0"/>
              <a:t>(Good idea to watch this 7-minute video before presenting the slide)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3/20/2019 3:40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638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900" b="0" i="0" dirty="0">
                <a:effectLst/>
                <a:latin typeface="Segoe UI Light" panose="020B0502040204020203" pitchFamily="34" charset="0"/>
              </a:rPr>
              <a:t>APIs provide many benefits to organisations which can be summarised under these four pillars:</a:t>
            </a:r>
            <a:r>
              <a:rPr lang="en-GB" sz="900" b="0" i="0" kern="120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endParaRPr lang="en-GB"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GB" sz="900" b="1" dirty="0"/>
              <a:t>Expand market reach: </a:t>
            </a:r>
            <a:r>
              <a:rPr lang="en-GB" sz="900" dirty="0"/>
              <a:t>APIs enable partner ecosystems and coopetition, allowing organizations to reach new audiences and niches </a:t>
            </a:r>
          </a:p>
          <a:p>
            <a:pPr marL="171450" indent="-171450">
              <a:buFont typeface="Arial" panose="020B0604020202020204" pitchFamily="34" charset="0"/>
              <a:buChar char="•"/>
            </a:pPr>
            <a:r>
              <a:rPr lang="en-GB" sz="900" b="1" dirty="0"/>
              <a:t>Foster innovation: </a:t>
            </a:r>
            <a:r>
              <a:rPr lang="en-GB" sz="900" dirty="0"/>
              <a:t>APIs can be leveraged in new and unexpected ways by developers, creating disruptive business models</a:t>
            </a:r>
          </a:p>
          <a:p>
            <a:pPr marL="171450" indent="-171450">
              <a:buFont typeface="Arial" panose="020B0604020202020204" pitchFamily="34" charset="0"/>
              <a:buChar char="•"/>
            </a:pPr>
            <a:r>
              <a:rPr lang="en-GB" sz="900" b="1" dirty="0"/>
              <a:t>Lower TCO: </a:t>
            </a:r>
            <a:r>
              <a:rPr lang="en-GB" sz="900" dirty="0"/>
              <a:t>APIs are a cost effective way of providing support across many devices, operating systems &amp; development languages</a:t>
            </a:r>
          </a:p>
          <a:p>
            <a:pPr marL="171450" indent="-171450">
              <a:buFont typeface="Arial" panose="020B0604020202020204" pitchFamily="34" charset="0"/>
              <a:buChar char="•"/>
            </a:pPr>
            <a:r>
              <a:rPr lang="en-GB" sz="900" b="1" dirty="0"/>
              <a:t>Highly scalable business models: </a:t>
            </a:r>
            <a:r>
              <a:rPr lang="en-GB" sz="900" dirty="0"/>
              <a:t>well-designed APIs, hosted on cloud platforms, can scale to support global businesses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3/20/2019 3:40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7496972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D07635-B094-485F-9AD5-6A91F366AE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30528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D07635-B094-485F-9AD5-6A91F366AE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9010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4857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54773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3/20/2019 3:40 PM</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33</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6748582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3/20/2019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83221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6F712-07B0-674A-BF47-051E935C8D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2401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APIs should not only be considered as externally facing. </a:t>
            </a:r>
            <a:r>
              <a:rPr lang="en-GB" sz="900" b="0" i="0" kern="1200" dirty="0">
                <a:solidFill>
                  <a:schemeClr val="tx1"/>
                </a:solidFill>
                <a:effectLst/>
                <a:latin typeface="Segoe UI Light" pitchFamily="34" charset="0"/>
                <a:ea typeface="+mn-ea"/>
                <a:cs typeface="+mn-cs"/>
              </a:rPr>
              <a:t>Companies that expose APIs internally can make it easier for different parts of the organization to benefit from each other’s data and applications. </a:t>
            </a:r>
            <a:r>
              <a:rPr lang="en-GB" sz="4000" dirty="0"/>
              <a:t>e.g.</a:t>
            </a:r>
          </a:p>
          <a:p>
            <a:pPr lvl="1"/>
            <a:r>
              <a:rPr lang="en-GB" sz="3200" b="1" dirty="0"/>
              <a:t>Maximise IP reuse</a:t>
            </a:r>
            <a:r>
              <a:rPr lang="en-GB" sz="3200" dirty="0"/>
              <a:t>: Increase efficiencies in maintenance, support and development of core services by exposing as APIs</a:t>
            </a:r>
          </a:p>
          <a:p>
            <a:pPr lvl="1"/>
            <a:r>
              <a:rPr lang="en-GB" sz="3200" b="1" dirty="0"/>
              <a:t>Accelerate development</a:t>
            </a:r>
            <a:r>
              <a:rPr lang="en-GB" sz="3200" dirty="0"/>
              <a:t>: Increase speed of development of new products and services by using APIs as building blocks of common functionality e.g. payment processing, email sending, address lookups, single sign on</a:t>
            </a:r>
          </a:p>
          <a:p>
            <a:pPr lvl="1"/>
            <a:r>
              <a:rPr lang="en-GB" sz="3200" b="1" dirty="0"/>
              <a:t>Consistency of information</a:t>
            </a:r>
            <a:r>
              <a:rPr lang="en-GB" sz="3200" dirty="0"/>
              <a:t>: Ensure data is accurate and consistent wherever it is used across the organisation by exposing it through central APIs, rather than sharing and duplicating spreadsheets, or maintaining disparate and inconsistent repositories of information</a:t>
            </a:r>
          </a:p>
          <a:p>
            <a:pPr lvl="1"/>
            <a:r>
              <a:rPr lang="en-GB" b="1" dirty="0"/>
              <a:t>Control access</a:t>
            </a:r>
            <a:r>
              <a:rPr lang="en-GB" sz="3200" dirty="0"/>
              <a:t>: By only supporting services and data through APIs (rather than ad-hoc and uncontrolled requests for information), access and permissions can be controlled, monitored and audited centrally. </a:t>
            </a:r>
          </a:p>
          <a:p>
            <a:pPr lvl="1"/>
            <a:r>
              <a:rPr lang="en-GB" sz="3200" b="1" dirty="0"/>
              <a:t>Intrapreneurship</a:t>
            </a:r>
            <a:r>
              <a:rPr lang="en-GB" sz="3200" dirty="0"/>
              <a:t>: Discoverable, documented and consistent access to an organisations central services and data, coupled with the speed of development enabled by using APIs as building blocks encourages internal developers to innovate and create new propositions</a:t>
            </a:r>
          </a:p>
          <a:p>
            <a:pPr lvl="1"/>
            <a:r>
              <a:rPr lang="en-GB" sz="3200" b="1" dirty="0"/>
              <a:t>Inside-out transformation</a:t>
            </a:r>
            <a:r>
              <a:rPr lang="en-GB" sz="3200" dirty="0"/>
              <a:t>: Adopting an API architecture internally eases the pain of a heterogenous IT environment, allowing better collaboration between teams and applications using different tools and technologies. By wrapping your legacy process and systems in standardised and consistent APIs, you’re free to start digitally transforming from the inside out by replacing the legacy without disrupting core business processes.</a:t>
            </a:r>
          </a:p>
          <a:p>
            <a:r>
              <a:rPr lang="en-GB" sz="4000" dirty="0"/>
              <a:t>And of course, all of this experience can be leveraged when building external facing APIs, </a:t>
            </a:r>
          </a:p>
          <a:p>
            <a:endParaRPr lang="en-GB"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3/20/2019 3:40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840109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to isolated Function Apps, instead of having the App making calls to 3 different URLS, can enable it to call a single URL by enabling proxies on one of them, see next slide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41D1B64-8A1C-4BF2-A925-BB184A86E6B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6539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41D1B64-8A1C-4BF2-A925-BB184A86E6B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231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3/20/2019 3:40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9982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Azure API Management is a PaaS service within the Microsoft Azure cloud platform, and provides a comprehensive, turnkey solution for publishing APIs both internally and externally—as needed to create new channels, find new customers, and drive deeper engagement with existing ones. You’ll have immediate access to all the core competencies needed to ensure a successful API program, including publishing your APIs, decoupling them from your backend systems, engaging with developers, business insights, analytics, security, and protection. And unless you want to, you won’t need to understand or use any other Azure services or Microsoft technologies. Through its rich feature set, </a:t>
            </a:r>
            <a:r>
              <a:rPr lang="en-GB" b="1" dirty="0"/>
              <a:t>Azure API Management</a:t>
            </a:r>
            <a:r>
              <a:rPr lang="en-GB" dirty="0"/>
              <a:t> enables you to:</a:t>
            </a:r>
          </a:p>
          <a:p>
            <a:pPr marL="171450" indent="-171450">
              <a:buFont typeface="Arial" panose="020B0604020202020204" pitchFamily="34" charset="0"/>
              <a:buChar char="•"/>
            </a:pPr>
            <a:r>
              <a:rPr lang="en-GB" b="1" dirty="0"/>
              <a:t>Work with any host, API, and scale: </a:t>
            </a:r>
            <a:r>
              <a:rPr lang="en-GB" dirty="0"/>
              <a:t>Azure API Management is built to work the way you do. You’ll be able to securely connect to back-end services built and running on any technology stack—it doesn’t matter if you select Azure or another service to host your APIs. API Management is available worldwide and ready to scale up and down on demand, without service interruption, to handle any traffic growth or spike.</a:t>
            </a:r>
          </a:p>
          <a:p>
            <a:pPr marL="171450" indent="-171450">
              <a:buFont typeface="Arial" panose="020B0604020202020204" pitchFamily="34" charset="0"/>
              <a:buChar char="•"/>
            </a:pPr>
            <a:r>
              <a:rPr lang="en-GB" b="1" dirty="0"/>
              <a:t>Attract more developers:</a:t>
            </a:r>
            <a:r>
              <a:rPr lang="en-GB" dirty="0"/>
              <a:t> API Management includes a self-service developer portal that provides access to an auto-generated API </a:t>
            </a:r>
            <a:r>
              <a:rPr lang="en-GB" dirty="0" err="1"/>
              <a:t>catalog</a:t>
            </a:r>
            <a:r>
              <a:rPr lang="en-GB" dirty="0"/>
              <a:t>, documentation, and code samples. Developers can sign in using existing customer or work identities, manage their own access keys, see reports on their API usage, and make API calls without writing a line of code using an OAuth-enabled, interactive API console.</a:t>
            </a:r>
          </a:p>
          <a:p>
            <a:pPr marL="171450" indent="-171450">
              <a:buFont typeface="Arial" panose="020B0604020202020204" pitchFamily="34" charset="0"/>
              <a:buChar char="•"/>
            </a:pPr>
            <a:r>
              <a:rPr lang="en-GB" b="1" dirty="0"/>
              <a:t>Secures and optimizes APIs:</a:t>
            </a:r>
            <a:r>
              <a:rPr lang="en-GB" dirty="0"/>
              <a:t> You can secure your APIs using a key, token, and IP filtering; enforce flexible and fine-grained quotas and rate limits; modify the shape and </a:t>
            </a:r>
            <a:r>
              <a:rPr lang="en-GB" dirty="0" err="1"/>
              <a:t>behavior</a:t>
            </a:r>
            <a:r>
              <a:rPr lang="en-GB" dirty="0"/>
              <a:t> of your APIs using policies; and improve latency and scale your APIs with response caching.</a:t>
            </a:r>
          </a:p>
          <a:p>
            <a:pPr marL="171450" indent="-171450">
              <a:buFont typeface="Arial" panose="020B0604020202020204" pitchFamily="34" charset="0"/>
              <a:buChar char="•"/>
            </a:pPr>
            <a:r>
              <a:rPr lang="en-GB" b="1" dirty="0"/>
              <a:t>Provides API insights and analytics</a:t>
            </a:r>
            <a:r>
              <a:rPr lang="en-GB" dirty="0"/>
              <a:t>: You’ll have the insights to understand how your APIs are being used and how they’re performing—including near-real-time analytics to help you identify trends that might affect your business. You can also log request and response data for additional online and offline analysis.</a:t>
            </a:r>
          </a:p>
          <a:p>
            <a:endParaRPr lang="en-GB"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3/20/2019 3:40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394970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kern="1200" dirty="0">
                <a:solidFill>
                  <a:schemeClr val="tx1"/>
                </a:solidFill>
                <a:effectLst/>
                <a:latin typeface="Segoe UI Light" pitchFamily="34" charset="0"/>
                <a:ea typeface="+mn-ea"/>
                <a:cs typeface="+mn-cs"/>
              </a:rPr>
              <a:t>Azure API Management fills all the roles of an API management platform, acting as an API Gateway, a Publisher Portal and a Developer Portal.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The </a:t>
            </a:r>
            <a:r>
              <a:rPr lang="en-GB" sz="900" b="1" i="0" kern="1200" dirty="0">
                <a:solidFill>
                  <a:schemeClr val="tx1"/>
                </a:solidFill>
                <a:effectLst/>
                <a:latin typeface="Segoe UI Light" pitchFamily="34" charset="0"/>
                <a:ea typeface="+mn-ea"/>
                <a:cs typeface="+mn-cs"/>
              </a:rPr>
              <a:t>API Gateway</a:t>
            </a:r>
            <a:r>
              <a:rPr lang="en-GB" sz="900" b="0" i="0" kern="1200" dirty="0">
                <a:solidFill>
                  <a:schemeClr val="tx1"/>
                </a:solidFill>
                <a:effectLst/>
                <a:latin typeface="Segoe UI Light" pitchFamily="34" charset="0"/>
                <a:ea typeface="+mn-ea"/>
                <a:cs typeface="+mn-cs"/>
              </a:rPr>
              <a:t> is the endpoint that accepts API calls and routes them to your backend services, making the necessary request and response transformations along the way. It’s responsible for enforcing security policies, usage quotas and rate limits, providing optimisations such as caching and for collecting and logging all the metadata on how the APIs are being used for reporting and analysis.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The </a:t>
            </a:r>
            <a:r>
              <a:rPr lang="en-GB" sz="900" b="1" i="0" kern="1200" dirty="0">
                <a:solidFill>
                  <a:schemeClr val="tx1"/>
                </a:solidFill>
                <a:effectLst/>
                <a:latin typeface="Segoe UI Light" pitchFamily="34" charset="0"/>
                <a:ea typeface="+mn-ea"/>
                <a:cs typeface="+mn-cs"/>
              </a:rPr>
              <a:t>Publisher Portal</a:t>
            </a:r>
            <a:r>
              <a:rPr lang="en-GB" sz="900" b="0" i="0" kern="1200" dirty="0">
                <a:solidFill>
                  <a:schemeClr val="tx1"/>
                </a:solidFill>
                <a:effectLst/>
                <a:latin typeface="Segoe UI Light" pitchFamily="34" charset="0"/>
                <a:ea typeface="+mn-ea"/>
                <a:cs typeface="+mn-cs"/>
              </a:rPr>
              <a:t> is the admin interface where you register and configure your APIs – defining or importing the schemas, packing APIs into products, setting up policies and managing users.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And the </a:t>
            </a:r>
            <a:r>
              <a:rPr lang="en-GB" sz="900" b="1" i="0" kern="1200" dirty="0">
                <a:solidFill>
                  <a:schemeClr val="tx1"/>
                </a:solidFill>
                <a:effectLst/>
                <a:latin typeface="Segoe UI Light" pitchFamily="34" charset="0"/>
                <a:ea typeface="+mn-ea"/>
                <a:cs typeface="+mn-cs"/>
              </a:rPr>
              <a:t>Developer Portal </a:t>
            </a:r>
            <a:r>
              <a:rPr lang="en-GB" sz="900" b="0" i="0" kern="1200" dirty="0">
                <a:solidFill>
                  <a:schemeClr val="tx1"/>
                </a:solidFill>
                <a:effectLst/>
                <a:latin typeface="Segoe UI Light" pitchFamily="34" charset="0"/>
                <a:ea typeface="+mn-ea"/>
                <a:cs typeface="+mn-cs"/>
              </a:rPr>
              <a:t>acts as the community site for your developers, where they can read API documentation, try out an API via the interactive console, create their account and subscribe to get API keys and access analytics on their own API usage.</a:t>
            </a:r>
          </a:p>
          <a:p>
            <a:endParaRPr lang="en-GB"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3/20/2019 3:40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890245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5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6.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7.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8.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2.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5.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6.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8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Birdseye view of 3 people talking in crosswalk of office building" title="Microsoft brand photo">
            <a:extLst>
              <a:ext uri="{FF2B5EF4-FFF2-40B4-BE49-F238E27FC236}">
                <a16:creationId xmlns:a16="http://schemas.microsoft.com/office/drawing/2014/main" id="{CD9B38DE-AD18-4C55-BA2E-C54CD539B3D1}"/>
              </a:ext>
            </a:extLst>
          </p:cNvPr>
          <p:cNvPicPr>
            <a:picLocks noChangeAspect="1"/>
          </p:cNvPicPr>
          <p:nvPr userDrawn="1"/>
        </p:nvPicPr>
        <p:blipFill rotWithShape="1">
          <a:blip r:embed="rId3"/>
          <a:srcRect l="18641" t="2962" r="18641" b="2962"/>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3000"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1_SPLIT ALT RED">
    <p:bg>
      <p:bgPr>
        <a:solidFill>
          <a:schemeClr val="accent2"/>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394291" y="340281"/>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34323" y="2138147"/>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34789" y="1641088"/>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557173" y="2138147"/>
            <a:ext cx="3178834"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7097">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555308" y="1641088"/>
            <a:ext cx="3180590"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7097">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2"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1407325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0_SECTION">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11000"/>
                    </a14:imgEffect>
                    <a14:imgEffect>
                      <a14:brightnessContrast bright="-10000"/>
                    </a14:imgEffect>
                  </a14:imgLayer>
                </a14:imgProps>
              </a:ext>
              <a:ext uri="{28A0092B-C50C-407E-A947-70E740481C1C}">
                <a14:useLocalDpi xmlns:a14="http://schemas.microsoft.com/office/drawing/2010/main"/>
              </a:ext>
            </a:extLst>
          </a:blip>
          <a:srcRect/>
          <a:stretch/>
        </p:blipFill>
        <p:spPr>
          <a:xfrm flipH="1">
            <a:off x="1381988" y="-2907"/>
            <a:ext cx="10810009" cy="6860907"/>
          </a:xfrm>
          <a:prstGeom prst="rect">
            <a:avLst/>
          </a:prstGeom>
        </p:spPr>
      </p:pic>
      <p:sp>
        <p:nvSpPr>
          <p:cNvPr id="27" name="Freeform 26"/>
          <p:cNvSpPr>
            <a:spLocks/>
          </p:cNvSpPr>
          <p:nvPr userDrawn="1"/>
        </p:nvSpPr>
        <p:spPr bwMode="white">
          <a:xfrm>
            <a:off x="0" y="-1188"/>
            <a:ext cx="7950602" cy="6860381"/>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91398">
                      <a:schemeClr val="tx1"/>
                    </a:gs>
                    <a:gs pos="73118">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8"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1547351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1_SECTION">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11000"/>
                    </a14:imgEffect>
                    <a14:imgEffect>
                      <a14:brightnessContrast bright="-10000"/>
                    </a14:imgEffect>
                  </a14:imgLayer>
                </a14:imgProps>
              </a:ext>
              <a:ext uri="{28A0092B-C50C-407E-A947-70E740481C1C}">
                <a14:useLocalDpi xmlns:a14="http://schemas.microsoft.com/office/drawing/2010/main"/>
              </a:ext>
            </a:extLst>
          </a:blip>
          <a:srcRect/>
          <a:stretch/>
        </p:blipFill>
        <p:spPr>
          <a:xfrm flipH="1">
            <a:off x="1381988" y="-2907"/>
            <a:ext cx="10810009" cy="6860907"/>
          </a:xfrm>
          <a:prstGeom prst="rect">
            <a:avLst/>
          </a:prstGeom>
        </p:spPr>
      </p:pic>
      <p:sp>
        <p:nvSpPr>
          <p:cNvPr id="27" name="Freeform 26"/>
          <p:cNvSpPr>
            <a:spLocks/>
          </p:cNvSpPr>
          <p:nvPr userDrawn="1"/>
        </p:nvSpPr>
        <p:spPr bwMode="white">
          <a:xfrm>
            <a:off x="0" y="-1188"/>
            <a:ext cx="7950602" cy="6860381"/>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36669"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bg2"/>
                    </a:gs>
                    <a:gs pos="73118">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406517"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91398">
                      <a:schemeClr val="bg2"/>
                    </a:gs>
                    <a:gs pos="73118">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6"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4021931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2_SECTION_ALT">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11000"/>
                    </a14:imgEffect>
                    <a14:imgEffect>
                      <a14:brightnessContrast bright="-10000"/>
                    </a14:imgEffect>
                  </a14:imgLayer>
                </a14:imgProps>
              </a:ext>
              <a:ext uri="{28A0092B-C50C-407E-A947-70E740481C1C}">
                <a14:useLocalDpi xmlns:a14="http://schemas.microsoft.com/office/drawing/2010/main"/>
              </a:ext>
            </a:extLst>
          </a:blip>
          <a:srcRect/>
          <a:stretch/>
        </p:blipFill>
        <p:spPr>
          <a:xfrm flipH="1">
            <a:off x="1381988" y="-2907"/>
            <a:ext cx="10810009" cy="6860907"/>
          </a:xfrm>
          <a:prstGeom prst="rect">
            <a:avLst/>
          </a:prstGeom>
        </p:spPr>
      </p:pic>
      <p:sp>
        <p:nvSpPr>
          <p:cNvPr id="27" name="Freeform 26"/>
          <p:cNvSpPr>
            <a:spLocks/>
          </p:cNvSpPr>
          <p:nvPr userDrawn="1"/>
        </p:nvSpPr>
        <p:spPr bwMode="white">
          <a:xfrm>
            <a:off x="0" y="-1188"/>
            <a:ext cx="7950602" cy="6860381"/>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36669"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bg2"/>
                    </a:gs>
                    <a:gs pos="73118">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406517"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91398">
                      <a:schemeClr val="bg2"/>
                    </a:gs>
                    <a:gs pos="73118">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3873377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2_SECTION ALT">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288531" cy="6858000"/>
          </a:xfrm>
          <a:prstGeom prst="rect">
            <a:avLst/>
          </a:prstGeom>
        </p:spPr>
      </p:pic>
      <p:sp>
        <p:nvSpPr>
          <p:cNvPr id="11" name="Freeform 10"/>
          <p:cNvSpPr>
            <a:spLocks/>
          </p:cNvSpPr>
          <p:nvPr userDrawn="1"/>
        </p:nvSpPr>
        <p:spPr bwMode="white">
          <a:xfrm rot="10800000">
            <a:off x="4241406" y="5"/>
            <a:ext cx="7950602" cy="6860381"/>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2"/>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204896"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83004"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6470" b="0" kern="1200" cap="none" spc="-147"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6"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1905484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1_SECTION ALT">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288531" cy="6858000"/>
          </a:xfrm>
          <a:prstGeom prst="rect">
            <a:avLst/>
          </a:prstGeom>
        </p:spPr>
      </p:pic>
      <p:sp>
        <p:nvSpPr>
          <p:cNvPr id="11" name="Freeform 10"/>
          <p:cNvSpPr>
            <a:spLocks/>
          </p:cNvSpPr>
          <p:nvPr userDrawn="1"/>
        </p:nvSpPr>
        <p:spPr bwMode="white">
          <a:xfrm rot="10800000">
            <a:off x="4241406" y="5"/>
            <a:ext cx="7950602" cy="6860381"/>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6470" b="0" kern="1200" cap="none" spc="-147"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6"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31831831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3_SECTION ALT_ALT">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288531" cy="6858000"/>
          </a:xfrm>
          <a:prstGeom prst="rect">
            <a:avLst/>
          </a:prstGeom>
        </p:spPr>
      </p:pic>
      <p:sp>
        <p:nvSpPr>
          <p:cNvPr id="11" name="Freeform 10"/>
          <p:cNvSpPr>
            <a:spLocks/>
          </p:cNvSpPr>
          <p:nvPr userDrawn="1"/>
        </p:nvSpPr>
        <p:spPr bwMode="white">
          <a:xfrm rot="10800000">
            <a:off x="4241406" y="5"/>
            <a:ext cx="7950602" cy="6860381"/>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6470" b="0" kern="1200" cap="none" spc="-147"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856048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2_DIVIDER">
    <p:bg>
      <p:bgPr>
        <a:solidFill>
          <a:schemeClr val="accent4"/>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3"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1443772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8"/>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71505">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3"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4029984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5_DIVIDER ALT_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8"/>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71505">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2839584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chemeClr val="accent2"/>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71505">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3"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3531707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6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a:blip r:embed="rId2"/>
          <a:stretch>
            <a:fillRect/>
          </a:stretch>
        </p:blipFill>
        <p:spPr>
          <a:xfrm>
            <a:off x="-291691" y="2249726"/>
            <a:ext cx="5299911" cy="2375795"/>
          </a:xfrm>
          <a:prstGeom prst="rect">
            <a:avLst/>
          </a:prstGeom>
        </p:spPr>
      </p:pic>
    </p:spTree>
    <p:extLst>
      <p:ext uri="{BB962C8B-B14F-4D97-AF65-F5344CB8AC3E}">
        <p14:creationId xmlns:p14="http://schemas.microsoft.com/office/powerpoint/2010/main" val="2230010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bwMode="invGray">
          <a:xfrm>
            <a:off x="487120" y="3033693"/>
            <a:ext cx="3706567" cy="794112"/>
          </a:xfrm>
          <a:prstGeom prst="rect">
            <a:avLst/>
          </a:prstGeom>
        </p:spPr>
      </p:pic>
      <p:sp>
        <p:nvSpPr>
          <p:cNvPr id="4"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3829970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OFFER-DETAIL2">
    <p:spTree>
      <p:nvGrpSpPr>
        <p:cNvPr id="1" name=""/>
        <p:cNvGrpSpPr/>
        <p:nvPr/>
      </p:nvGrpSpPr>
      <p:grpSpPr>
        <a:xfrm>
          <a:off x="0" y="0"/>
          <a:ext cx="0" cy="0"/>
          <a:chOff x="0" y="0"/>
          <a:chExt cx="0" cy="0"/>
        </a:xfrm>
      </p:grpSpPr>
      <p:grpSp>
        <p:nvGrpSpPr>
          <p:cNvPr id="58" name="Group 57"/>
          <p:cNvGrpSpPr/>
          <p:nvPr userDrawn="1"/>
        </p:nvGrpSpPr>
        <p:grpSpPr>
          <a:xfrm>
            <a:off x="3992553" y="1737188"/>
            <a:ext cx="6561148" cy="4449621"/>
            <a:chOff x="2792725" y="1451846"/>
            <a:chExt cx="6096387" cy="4541315"/>
          </a:xfrm>
        </p:grpSpPr>
        <p:sp>
          <p:nvSpPr>
            <p:cNvPr id="59" name="Rectangle 58"/>
            <p:cNvSpPr/>
            <p:nvPr/>
          </p:nvSpPr>
          <p:spPr>
            <a:xfrm>
              <a:off x="2792725" y="2261403"/>
              <a:ext cx="6095743" cy="1721902"/>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594" tIns="89594" rIns="89594" rtlCol="0" anchor="t"/>
            <a:lstStyle/>
            <a:p>
              <a:pPr marL="1555" defTabSz="671638"/>
              <a:r>
                <a:rPr lang="en-US" sz="1400" b="1">
                  <a:gradFill>
                    <a:gsLst>
                      <a:gs pos="0">
                        <a:schemeClr val="bg1"/>
                      </a:gs>
                      <a:gs pos="74000">
                        <a:schemeClr val="bg1"/>
                      </a:gs>
                    </a:gsLst>
                    <a:lin ang="5400000" scaled="1"/>
                  </a:gradFill>
                  <a:latin typeface="Segoe UI" panose="020B0502040204020203" pitchFamily="34" charset="0"/>
                  <a:cs typeface="Segoe UI" panose="020B0502040204020203" pitchFamily="34" charset="0"/>
                </a:rPr>
                <a:t>Microsoft activities </a:t>
              </a:r>
              <a:endParaRPr lang="en-US" sz="1400">
                <a:gradFill>
                  <a:gsLst>
                    <a:gs pos="0">
                      <a:schemeClr val="bg1"/>
                    </a:gs>
                    <a:gs pos="74000">
                      <a:schemeClr val="bg1"/>
                    </a:gs>
                  </a:gsLst>
                  <a:lin ang="5400000" scaled="1"/>
                </a:gradFill>
                <a:latin typeface="Segoe UI" panose="020B0502040204020203" pitchFamily="34" charset="0"/>
                <a:cs typeface="Segoe UI" panose="020B0502040204020203" pitchFamily="34" charset="0"/>
              </a:endParaRPr>
            </a:p>
          </p:txBody>
        </p:sp>
        <p:sp>
          <p:nvSpPr>
            <p:cNvPr id="60" name="Rectangle 59"/>
            <p:cNvSpPr/>
            <p:nvPr/>
          </p:nvSpPr>
          <p:spPr>
            <a:xfrm>
              <a:off x="2798155" y="1451846"/>
              <a:ext cx="6090957" cy="711875"/>
            </a:xfrm>
            <a:prstGeom prst="rect">
              <a:avLst/>
            </a:prstGeom>
            <a:solidFill>
              <a:srgbClr val="002050">
                <a:alpha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800"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1" name="Freeform 113"/>
            <p:cNvSpPr>
              <a:spLocks noChangeAspect="1" noEditPoints="1"/>
            </p:cNvSpPr>
            <p:nvPr/>
          </p:nvSpPr>
          <p:spPr bwMode="black">
            <a:xfrm>
              <a:off x="8279609" y="1554423"/>
              <a:ext cx="446334" cy="446334"/>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FFFFFF"/>
            </a:solidFill>
            <a:ln>
              <a:noFill/>
            </a:ln>
            <a:extLst/>
          </p:spPr>
          <p:txBody>
            <a:bodyPr vert="horz" wrap="square" lIns="119427" tIns="59713" rIns="119427" bIns="59713" numCol="1" anchor="t" anchorCtr="0" compatLnSpc="1">
              <a:prstTxWarp prst="textNoShape">
                <a:avLst/>
              </a:prstTxWarp>
            </a:bodyPr>
            <a:lstStyle/>
            <a:p>
              <a:pPr defTabSz="597052"/>
              <a:endParaRPr lang="en-US" sz="2351">
                <a:solidFill>
                  <a:srgbClr val="FFFFFF"/>
                </a:solidFill>
              </a:endParaRPr>
            </a:p>
          </p:txBody>
        </p:sp>
        <p:sp>
          <p:nvSpPr>
            <p:cNvPr id="62" name="Rectangle 61"/>
            <p:cNvSpPr/>
            <p:nvPr/>
          </p:nvSpPr>
          <p:spPr>
            <a:xfrm>
              <a:off x="2792725" y="4122991"/>
              <a:ext cx="6095743" cy="1870170"/>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594" tIns="89594" rIns="89594" rtlCol="0" anchor="t"/>
            <a:lstStyle/>
            <a:p>
              <a:pPr marL="1555" algn="l" defTabSz="671638" rtl="0" eaLnBrk="1" latinLnBrk="0" hangingPunct="1"/>
              <a:r>
                <a:rPr lang="en-US" sz="1400" b="1" kern="1200">
                  <a:gradFill>
                    <a:gsLst>
                      <a:gs pos="0">
                        <a:schemeClr val="bg1"/>
                      </a:gs>
                      <a:gs pos="74000">
                        <a:schemeClr val="bg1"/>
                      </a:gs>
                    </a:gsLst>
                    <a:lin ang="5400000" scaled="1"/>
                  </a:gradFill>
                  <a:latin typeface="Segoe UI" panose="020B0502040204020203" pitchFamily="34" charset="0"/>
                  <a:ea typeface="+mn-ea"/>
                  <a:cs typeface="Segoe UI" panose="020B0502040204020203" pitchFamily="34" charset="0"/>
                </a:rPr>
                <a:t>Customer activities </a:t>
              </a:r>
            </a:p>
          </p:txBody>
        </p:sp>
      </p:grpSp>
      <p:grpSp>
        <p:nvGrpSpPr>
          <p:cNvPr id="63" name="Group 62"/>
          <p:cNvGrpSpPr/>
          <p:nvPr userDrawn="1"/>
        </p:nvGrpSpPr>
        <p:grpSpPr>
          <a:xfrm>
            <a:off x="356970" y="1737188"/>
            <a:ext cx="3510180" cy="4449620"/>
            <a:chOff x="362563" y="1770586"/>
            <a:chExt cx="3582514" cy="4541314"/>
          </a:xfrm>
        </p:grpSpPr>
        <p:sp>
          <p:nvSpPr>
            <p:cNvPr id="64" name="Rectangle 63"/>
            <p:cNvSpPr/>
            <p:nvPr/>
          </p:nvSpPr>
          <p:spPr>
            <a:xfrm>
              <a:off x="362563" y="2580142"/>
              <a:ext cx="3582514" cy="3731758"/>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594" tIns="179187" rIns="89594" rtlCol="0" anchor="t"/>
            <a:lstStyle/>
            <a:p>
              <a:pPr marL="0" indent="0" defTabSz="671638">
                <a:lnSpc>
                  <a:spcPct val="150000"/>
                </a:lnSpc>
                <a:buFont typeface="Arial" panose="020B0604020202020204" pitchFamily="34" charset="0"/>
                <a:buNone/>
              </a:pPr>
              <a:endParaRPr lang="en-US" sz="1566">
                <a:gradFill>
                  <a:gsLst>
                    <a:gs pos="0">
                      <a:schemeClr val="bg1"/>
                    </a:gs>
                    <a:gs pos="74000">
                      <a:schemeClr val="bg1"/>
                    </a:gs>
                  </a:gsLst>
                  <a:lin ang="5400000" scaled="1"/>
                </a:gradFill>
                <a:cs typeface="Segoe UI" panose="020B0502040204020203" pitchFamily="34" charset="0"/>
              </a:endParaRPr>
            </a:p>
          </p:txBody>
        </p:sp>
        <p:sp>
          <p:nvSpPr>
            <p:cNvPr id="65" name="Rectangle 64"/>
            <p:cNvSpPr/>
            <p:nvPr/>
          </p:nvSpPr>
          <p:spPr>
            <a:xfrm>
              <a:off x="367991" y="1770586"/>
              <a:ext cx="3577085" cy="711875"/>
            </a:xfrm>
            <a:prstGeom prst="rect">
              <a:avLst/>
            </a:prstGeom>
            <a:solidFill>
              <a:srgbClr val="002050">
                <a:alpha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800" kern="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67" name="Rectangle 66"/>
          <p:cNvSpPr/>
          <p:nvPr userDrawn="1"/>
        </p:nvSpPr>
        <p:spPr>
          <a:xfrm>
            <a:off x="10890044" y="2268839"/>
            <a:ext cx="1301964" cy="386394"/>
          </a:xfrm>
          <a:prstGeom prst="rect">
            <a:avLst/>
          </a:prstGeom>
          <a:solidFill>
            <a:srgbClr val="BFBFBF"/>
          </a:solidFill>
          <a:ln w="10795" cap="flat" cmpd="sng" algn="ctr">
            <a:noFill/>
            <a:prstDash val="solid"/>
          </a:ln>
          <a:effectLst/>
        </p:spPr>
        <p:txBody>
          <a:bodyPr lIns="89582" tIns="0" rIns="0" bIns="0" rtlCol="0" anchor="ctr"/>
          <a:lstStyle/>
          <a:p>
            <a:pPr lvl="0" defTabSz="671833">
              <a:lnSpc>
                <a:spcPct val="90000"/>
              </a:lnSpc>
            </a:pPr>
            <a:endParaRPr lang="en-US" sz="1050" kern="0">
              <a:gradFill>
                <a:gsLst>
                  <a:gs pos="0">
                    <a:schemeClr val="bg1"/>
                  </a:gs>
                  <a:gs pos="74000">
                    <a:schemeClr val="bg1"/>
                  </a:gs>
                </a:gsLst>
                <a:lin ang="5400000" scaled="1"/>
              </a:gradFill>
              <a:ea typeface="Verdana" pitchFamily="34" charset="0"/>
              <a:cs typeface="Segoe UI" panose="020B0502040204020203" pitchFamily="34" charset="0"/>
            </a:endParaRPr>
          </a:p>
        </p:txBody>
      </p:sp>
      <p:grpSp>
        <p:nvGrpSpPr>
          <p:cNvPr id="68" name="Group 67"/>
          <p:cNvGrpSpPr/>
          <p:nvPr userDrawn="1"/>
        </p:nvGrpSpPr>
        <p:grpSpPr bwMode="black">
          <a:xfrm rot="1158241">
            <a:off x="11960581" y="2305591"/>
            <a:ext cx="128532" cy="314090"/>
            <a:chOff x="3233738" y="168276"/>
            <a:chExt cx="2651125" cy="6480174"/>
          </a:xfrm>
        </p:grpSpPr>
        <p:sp>
          <p:nvSpPr>
            <p:cNvPr id="69" name="Freeform 212"/>
            <p:cNvSpPr>
              <a:spLocks/>
            </p:cNvSpPr>
            <p:nvPr/>
          </p:nvSpPr>
          <p:spPr bwMode="black">
            <a:xfrm>
              <a:off x="3679825" y="5110163"/>
              <a:ext cx="2028825" cy="1538287"/>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862">
                <a:defRPr/>
              </a:pPr>
              <a:endParaRPr lang="en-US" sz="1000" kern="0">
                <a:solidFill>
                  <a:srgbClr val="FFFFFF"/>
                </a:solidFill>
              </a:endParaRPr>
            </a:p>
          </p:txBody>
        </p:sp>
        <p:sp>
          <p:nvSpPr>
            <p:cNvPr id="70" name="Freeform 213"/>
            <p:cNvSpPr>
              <a:spLocks noEditPoints="1"/>
            </p:cNvSpPr>
            <p:nvPr/>
          </p:nvSpPr>
          <p:spPr bwMode="black">
            <a:xfrm>
              <a:off x="3233738" y="168276"/>
              <a:ext cx="2651125" cy="4124325"/>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862">
                <a:defRPr/>
              </a:pPr>
              <a:endParaRPr lang="en-US" sz="1000" kern="0">
                <a:solidFill>
                  <a:srgbClr val="FFFFFF"/>
                </a:solidFill>
              </a:endParaRPr>
            </a:p>
          </p:txBody>
        </p:sp>
        <p:sp>
          <p:nvSpPr>
            <p:cNvPr id="71" name="Freeform 214"/>
            <p:cNvSpPr>
              <a:spLocks/>
            </p:cNvSpPr>
            <p:nvPr/>
          </p:nvSpPr>
          <p:spPr bwMode="black">
            <a:xfrm>
              <a:off x="3657600" y="4476750"/>
              <a:ext cx="2057400" cy="460375"/>
            </a:xfrm>
            <a:custGeom>
              <a:avLst/>
              <a:gdLst>
                <a:gd name="T0" fmla="*/ 549 w 549"/>
                <a:gd name="T1" fmla="*/ 10 h 123"/>
                <a:gd name="T2" fmla="*/ 535 w 549"/>
                <a:gd name="T3" fmla="*/ 0 h 123"/>
                <a:gd name="T4" fmla="*/ 17 w 549"/>
                <a:gd name="T5" fmla="*/ 0 h 123"/>
                <a:gd name="T6" fmla="*/ 0 w 549"/>
                <a:gd name="T7" fmla="*/ 17 h 123"/>
                <a:gd name="T8" fmla="*/ 0 w 549"/>
                <a:gd name="T9" fmla="*/ 106 h 123"/>
                <a:gd name="T10" fmla="*/ 17 w 549"/>
                <a:gd name="T11" fmla="*/ 123 h 123"/>
                <a:gd name="T12" fmla="*/ 535 w 549"/>
                <a:gd name="T13" fmla="*/ 123 h 123"/>
                <a:gd name="T14" fmla="*/ 549 w 549"/>
                <a:gd name="T15" fmla="*/ 113 h 123"/>
                <a:gd name="T16" fmla="*/ 549 w 549"/>
                <a:gd name="T17"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23">
                  <a:moveTo>
                    <a:pt x="549" y="10"/>
                  </a:moveTo>
                  <a:cubicBezTo>
                    <a:pt x="547" y="4"/>
                    <a:pt x="541" y="0"/>
                    <a:pt x="535" y="0"/>
                  </a:cubicBezTo>
                  <a:cubicBezTo>
                    <a:pt x="17" y="0"/>
                    <a:pt x="17" y="0"/>
                    <a:pt x="17" y="0"/>
                  </a:cubicBezTo>
                  <a:cubicBezTo>
                    <a:pt x="8" y="0"/>
                    <a:pt x="0" y="7"/>
                    <a:pt x="0" y="17"/>
                  </a:cubicBezTo>
                  <a:cubicBezTo>
                    <a:pt x="0" y="106"/>
                    <a:pt x="0" y="106"/>
                    <a:pt x="0" y="106"/>
                  </a:cubicBezTo>
                  <a:cubicBezTo>
                    <a:pt x="0" y="115"/>
                    <a:pt x="8" y="123"/>
                    <a:pt x="17" y="123"/>
                  </a:cubicBezTo>
                  <a:cubicBezTo>
                    <a:pt x="535" y="123"/>
                    <a:pt x="535" y="123"/>
                    <a:pt x="535" y="123"/>
                  </a:cubicBezTo>
                  <a:cubicBezTo>
                    <a:pt x="541" y="123"/>
                    <a:pt x="547" y="118"/>
                    <a:pt x="549" y="113"/>
                  </a:cubicBezTo>
                  <a:cubicBezTo>
                    <a:pt x="549" y="10"/>
                    <a:pt x="549" y="10"/>
                    <a:pt x="549"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862">
                <a:defRPr/>
              </a:pPr>
              <a:endParaRPr lang="en-US" sz="1000" kern="0">
                <a:solidFill>
                  <a:srgbClr val="FFFFFF"/>
                </a:solidFill>
              </a:endParaRPr>
            </a:p>
          </p:txBody>
        </p:sp>
      </p:grpSp>
      <p:sp>
        <p:nvSpPr>
          <p:cNvPr id="72" name="Rectangle 71"/>
          <p:cNvSpPr/>
          <p:nvPr userDrawn="1"/>
        </p:nvSpPr>
        <p:spPr>
          <a:xfrm>
            <a:off x="10890044" y="2792328"/>
            <a:ext cx="1301964" cy="386394"/>
          </a:xfrm>
          <a:prstGeom prst="rect">
            <a:avLst/>
          </a:prstGeom>
          <a:solidFill>
            <a:srgbClr val="BFBFBF"/>
          </a:solidFill>
          <a:ln w="10795" cap="flat" cmpd="sng" algn="ctr">
            <a:noFill/>
            <a:prstDash val="solid"/>
          </a:ln>
          <a:effectLst/>
        </p:spPr>
        <p:txBody>
          <a:bodyPr lIns="91427" tIns="0" rIns="0" bIns="0" rtlCol="0" anchor="ctr"/>
          <a:lstStyle/>
          <a:p>
            <a:pPr defTabSz="671833">
              <a:defRPr/>
            </a:pPr>
            <a:r>
              <a:rPr lang="en-US" sz="1050" kern="0">
                <a:gradFill>
                  <a:gsLst>
                    <a:gs pos="0">
                      <a:schemeClr val="bg1"/>
                    </a:gs>
                    <a:gs pos="74000">
                      <a:schemeClr val="bg1"/>
                    </a:gs>
                  </a:gsLst>
                  <a:lin ang="5400000" scaled="1"/>
                </a:gradFill>
                <a:ea typeface="Verdana" pitchFamily="34" charset="0"/>
                <a:cs typeface="Segoe UI" panose="020B0502040204020203" pitchFamily="34" charset="0"/>
              </a:rPr>
              <a:t> </a:t>
            </a:r>
          </a:p>
        </p:txBody>
      </p:sp>
      <p:grpSp>
        <p:nvGrpSpPr>
          <p:cNvPr id="73" name="Group 72"/>
          <p:cNvGrpSpPr/>
          <p:nvPr userDrawn="1"/>
        </p:nvGrpSpPr>
        <p:grpSpPr>
          <a:xfrm>
            <a:off x="11867639" y="2872033"/>
            <a:ext cx="295583" cy="218287"/>
            <a:chOff x="4997691" y="3837528"/>
            <a:chExt cx="3825816" cy="2825331"/>
          </a:xfrm>
        </p:grpSpPr>
        <p:sp>
          <p:nvSpPr>
            <p:cNvPr id="74" name="Freeform 26"/>
            <p:cNvSpPr>
              <a:spLocks/>
            </p:cNvSpPr>
            <p:nvPr/>
          </p:nvSpPr>
          <p:spPr bwMode="black">
            <a:xfrm>
              <a:off x="5977472" y="3837528"/>
              <a:ext cx="2846035" cy="2741195"/>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solidFill>
              <a:srgbClr val="FFFFFF"/>
            </a:solidFill>
            <a:ln w="9525" cap="flat" cmpd="sng" algn="ctr">
              <a:noFill/>
              <a:prstDash val="solid"/>
              <a:round/>
              <a:headEnd/>
              <a:tailEnd/>
            </a:ln>
            <a:effectLst/>
            <a:extLst/>
          </p:spPr>
          <p:txBody>
            <a:bodyPr vert="horz" wrap="square" lIns="91399" tIns="45699" rIns="91399" bIns="45699" numCol="1" rtlCol="0" anchor="ctr" anchorCtr="0" compatLnSpc="1">
              <a:prstTxWarp prst="textNoShape">
                <a:avLst/>
              </a:prstTxWarp>
            </a:bodyPr>
            <a:lstStyle/>
            <a:p>
              <a:pPr defTabSz="740305">
                <a:defRPr/>
              </a:pPr>
              <a:endParaRPr lang="en-US" sz="1050" kern="0" spc="-122">
                <a:solidFill>
                  <a:srgbClr val="FFFFFF">
                    <a:lumMod val="50000"/>
                  </a:srgbClr>
                </a:solidFill>
                <a:latin typeface="Segoe Light" pitchFamily="34" charset="0"/>
              </a:endParaRPr>
            </a:p>
          </p:txBody>
        </p:sp>
        <p:sp>
          <p:nvSpPr>
            <p:cNvPr id="75" name="Rectangle 74"/>
            <p:cNvSpPr/>
            <p:nvPr/>
          </p:nvSpPr>
          <p:spPr bwMode="auto">
            <a:xfrm>
              <a:off x="5487857" y="5176975"/>
              <a:ext cx="452832" cy="452832"/>
            </a:xfrm>
            <a:prstGeom prst="rect">
              <a:avLst/>
            </a:prstGeom>
            <a:solidFill>
              <a:srgbClr val="FFFFF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561" fontAlgn="base">
                <a:spcBef>
                  <a:spcPct val="0"/>
                </a:spcBef>
                <a:spcAft>
                  <a:spcPct val="0"/>
                </a:spcAft>
                <a:defRPr/>
              </a:pPr>
              <a:endParaRPr lang="en-US" sz="1200" kern="0">
                <a:gradFill>
                  <a:gsLst>
                    <a:gs pos="0">
                      <a:srgbClr val="FFFFFF"/>
                    </a:gs>
                    <a:gs pos="100000">
                      <a:srgbClr val="FFFFFF"/>
                    </a:gs>
                  </a:gsLst>
                  <a:lin ang="5400000" scaled="0"/>
                </a:gradFill>
              </a:endParaRPr>
            </a:p>
          </p:txBody>
        </p:sp>
        <p:sp>
          <p:nvSpPr>
            <p:cNvPr id="76" name="Rectangle 75"/>
            <p:cNvSpPr/>
            <p:nvPr/>
          </p:nvSpPr>
          <p:spPr bwMode="auto">
            <a:xfrm>
              <a:off x="6112473" y="5176975"/>
              <a:ext cx="452832" cy="452832"/>
            </a:xfrm>
            <a:prstGeom prst="rect">
              <a:avLst/>
            </a:prstGeom>
            <a:solidFill>
              <a:srgbClr val="FFFFF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561" fontAlgn="base">
                <a:spcBef>
                  <a:spcPct val="0"/>
                </a:spcBef>
                <a:spcAft>
                  <a:spcPct val="0"/>
                </a:spcAft>
                <a:defRPr/>
              </a:pPr>
              <a:endParaRPr lang="en-US" sz="1200" kern="0">
                <a:gradFill>
                  <a:gsLst>
                    <a:gs pos="0">
                      <a:srgbClr val="FFFFFF"/>
                    </a:gs>
                    <a:gs pos="100000">
                      <a:srgbClr val="FFFFFF"/>
                    </a:gs>
                  </a:gsLst>
                  <a:lin ang="5400000" scaled="0"/>
                </a:gradFill>
              </a:endParaRPr>
            </a:p>
          </p:txBody>
        </p:sp>
        <p:sp>
          <p:nvSpPr>
            <p:cNvPr id="77" name="Oval 76"/>
            <p:cNvSpPr/>
            <p:nvPr/>
          </p:nvSpPr>
          <p:spPr bwMode="auto">
            <a:xfrm>
              <a:off x="6737089" y="5176974"/>
              <a:ext cx="452832" cy="452832"/>
            </a:xfrm>
            <a:prstGeom prst="ellipse">
              <a:avLst/>
            </a:prstGeom>
            <a:solidFill>
              <a:srgbClr val="FFFFF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561" fontAlgn="base">
                <a:spcBef>
                  <a:spcPct val="0"/>
                </a:spcBef>
                <a:spcAft>
                  <a:spcPct val="0"/>
                </a:spcAft>
                <a:defRPr/>
              </a:pPr>
              <a:endParaRPr lang="en-US" sz="1200" kern="0">
                <a:gradFill>
                  <a:gsLst>
                    <a:gs pos="0">
                      <a:srgbClr val="FFFFFF"/>
                    </a:gs>
                    <a:gs pos="100000">
                      <a:srgbClr val="FFFFFF"/>
                    </a:gs>
                  </a:gsLst>
                  <a:lin ang="5400000" scaled="0"/>
                </a:gradFill>
              </a:endParaRPr>
            </a:p>
          </p:txBody>
        </p:sp>
        <p:sp>
          <p:nvSpPr>
            <p:cNvPr id="78" name="Rectangle 77"/>
            <p:cNvSpPr/>
            <p:nvPr/>
          </p:nvSpPr>
          <p:spPr bwMode="auto">
            <a:xfrm>
              <a:off x="5488235" y="5815382"/>
              <a:ext cx="452832" cy="452832"/>
            </a:xfrm>
            <a:prstGeom prst="rect">
              <a:avLst/>
            </a:prstGeom>
            <a:solidFill>
              <a:srgbClr val="FFFFF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561" fontAlgn="base">
                <a:spcBef>
                  <a:spcPct val="0"/>
                </a:spcBef>
                <a:spcAft>
                  <a:spcPct val="0"/>
                </a:spcAft>
                <a:defRPr/>
              </a:pPr>
              <a:endParaRPr lang="en-US" sz="1200" kern="0">
                <a:gradFill>
                  <a:gsLst>
                    <a:gs pos="0">
                      <a:srgbClr val="FFFFFF"/>
                    </a:gs>
                    <a:gs pos="100000">
                      <a:srgbClr val="FFFFFF"/>
                    </a:gs>
                  </a:gsLst>
                  <a:lin ang="5400000" scaled="0"/>
                </a:gradFill>
              </a:endParaRPr>
            </a:p>
          </p:txBody>
        </p:sp>
        <p:sp>
          <p:nvSpPr>
            <p:cNvPr id="79" name="Rounded Rectangle 78"/>
            <p:cNvSpPr/>
            <p:nvPr/>
          </p:nvSpPr>
          <p:spPr bwMode="auto">
            <a:xfrm>
              <a:off x="6119312" y="5815382"/>
              <a:ext cx="452832" cy="452832"/>
            </a:xfrm>
            <a:prstGeom prst="roundRect">
              <a:avLst/>
            </a:prstGeom>
            <a:solidFill>
              <a:srgbClr val="FFFFF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561" fontAlgn="base">
                <a:spcBef>
                  <a:spcPct val="0"/>
                </a:spcBef>
                <a:spcAft>
                  <a:spcPct val="0"/>
                </a:spcAft>
                <a:defRPr/>
              </a:pPr>
              <a:endParaRPr lang="en-US" sz="1200" kern="0">
                <a:gradFill>
                  <a:gsLst>
                    <a:gs pos="0">
                      <a:srgbClr val="FFFFFF"/>
                    </a:gs>
                    <a:gs pos="100000">
                      <a:srgbClr val="FFFFFF"/>
                    </a:gs>
                  </a:gsLst>
                  <a:lin ang="5400000" scaled="0"/>
                </a:gradFill>
              </a:endParaRPr>
            </a:p>
          </p:txBody>
        </p:sp>
        <p:sp>
          <p:nvSpPr>
            <p:cNvPr id="80" name="Rectangle 79"/>
            <p:cNvSpPr/>
            <p:nvPr/>
          </p:nvSpPr>
          <p:spPr bwMode="auto">
            <a:xfrm>
              <a:off x="6750388" y="5815382"/>
              <a:ext cx="452832" cy="452832"/>
            </a:xfrm>
            <a:prstGeom prst="rect">
              <a:avLst/>
            </a:prstGeom>
            <a:solidFill>
              <a:srgbClr val="FFFFF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561" fontAlgn="base">
                <a:spcBef>
                  <a:spcPct val="0"/>
                </a:spcBef>
                <a:spcAft>
                  <a:spcPct val="0"/>
                </a:spcAft>
                <a:defRPr/>
              </a:pPr>
              <a:endParaRPr lang="en-US" sz="1200" kern="0">
                <a:gradFill>
                  <a:gsLst>
                    <a:gs pos="0">
                      <a:srgbClr val="FFFFFF"/>
                    </a:gs>
                    <a:gs pos="100000">
                      <a:srgbClr val="FFFFFF"/>
                    </a:gs>
                  </a:gsLst>
                  <a:lin ang="5400000" scaled="0"/>
                </a:gradFill>
              </a:endParaRPr>
            </a:p>
          </p:txBody>
        </p:sp>
        <p:sp>
          <p:nvSpPr>
            <p:cNvPr id="81" name="Freeform 80"/>
            <p:cNvSpPr/>
            <p:nvPr/>
          </p:nvSpPr>
          <p:spPr bwMode="auto">
            <a:xfrm>
              <a:off x="4997691" y="4826291"/>
              <a:ext cx="2821056" cy="1836568"/>
            </a:xfrm>
            <a:custGeom>
              <a:avLst/>
              <a:gdLst>
                <a:gd name="connsiteX0" fmla="*/ 170694 w 2821056"/>
                <a:gd name="connsiteY0" fmla="*/ 136872 h 1836568"/>
                <a:gd name="connsiteX1" fmla="*/ 170694 w 2821056"/>
                <a:gd name="connsiteY1" fmla="*/ 1699696 h 1836568"/>
                <a:gd name="connsiteX2" fmla="*/ 2650362 w 2821056"/>
                <a:gd name="connsiteY2" fmla="*/ 1699696 h 1836568"/>
                <a:gd name="connsiteX3" fmla="*/ 2650362 w 2821056"/>
                <a:gd name="connsiteY3" fmla="*/ 136872 h 1836568"/>
                <a:gd name="connsiteX4" fmla="*/ 0 w 2821056"/>
                <a:gd name="connsiteY4" fmla="*/ 0 h 1836568"/>
                <a:gd name="connsiteX5" fmla="*/ 2821056 w 2821056"/>
                <a:gd name="connsiteY5" fmla="*/ 0 h 1836568"/>
                <a:gd name="connsiteX6" fmla="*/ 2821056 w 2821056"/>
                <a:gd name="connsiteY6" fmla="*/ 1836568 h 1836568"/>
                <a:gd name="connsiteX7" fmla="*/ 0 w 2821056"/>
                <a:gd name="connsiteY7" fmla="*/ 1836568 h 1836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1056" h="1836568">
                  <a:moveTo>
                    <a:pt x="170694" y="136872"/>
                  </a:moveTo>
                  <a:lnTo>
                    <a:pt x="170694" y="1699696"/>
                  </a:lnTo>
                  <a:lnTo>
                    <a:pt x="2650362" y="1699696"/>
                  </a:lnTo>
                  <a:lnTo>
                    <a:pt x="2650362" y="136872"/>
                  </a:lnTo>
                  <a:close/>
                  <a:moveTo>
                    <a:pt x="0" y="0"/>
                  </a:moveTo>
                  <a:lnTo>
                    <a:pt x="2821056" y="0"/>
                  </a:lnTo>
                  <a:lnTo>
                    <a:pt x="2821056" y="1836568"/>
                  </a:lnTo>
                  <a:lnTo>
                    <a:pt x="0" y="1836568"/>
                  </a:lnTo>
                  <a:close/>
                </a:path>
              </a:pathLst>
            </a:custGeom>
            <a:solidFill>
              <a:srgbClr val="FFFFF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561" fontAlgn="base">
                <a:spcBef>
                  <a:spcPct val="0"/>
                </a:spcBef>
                <a:spcAft>
                  <a:spcPct val="0"/>
                </a:spcAft>
                <a:defRPr/>
              </a:pPr>
              <a:endParaRPr lang="en-US" sz="1200" kern="0">
                <a:gradFill>
                  <a:gsLst>
                    <a:gs pos="0">
                      <a:srgbClr val="FFFFFF"/>
                    </a:gs>
                    <a:gs pos="100000">
                      <a:srgbClr val="FFFFFF"/>
                    </a:gs>
                  </a:gsLst>
                  <a:lin ang="5400000" scaled="0"/>
                </a:gradFill>
              </a:endParaRPr>
            </a:p>
          </p:txBody>
        </p:sp>
      </p:grpSp>
      <p:sp>
        <p:nvSpPr>
          <p:cNvPr id="82" name="Rectangle 81"/>
          <p:cNvSpPr/>
          <p:nvPr userDrawn="1"/>
        </p:nvSpPr>
        <p:spPr>
          <a:xfrm>
            <a:off x="10890043" y="1745351"/>
            <a:ext cx="1301964" cy="386395"/>
          </a:xfrm>
          <a:prstGeom prst="rect">
            <a:avLst/>
          </a:prstGeom>
          <a:solidFill>
            <a:srgbClr val="BFBFBF"/>
          </a:solidFill>
          <a:ln w="10795" cap="flat" cmpd="sng" algn="ctr">
            <a:noFill/>
            <a:prstDash val="solid"/>
          </a:ln>
          <a:effectLst/>
        </p:spPr>
        <p:txBody>
          <a:bodyPr lIns="89582" tIns="0" rIns="0" bIns="0" rtlCol="0" anchor="ctr"/>
          <a:lstStyle/>
          <a:p>
            <a:pPr lvl="0" defTabSz="671833">
              <a:lnSpc>
                <a:spcPct val="90000"/>
              </a:lnSpc>
            </a:pPr>
            <a:endParaRPr lang="en-US" sz="1050" kern="0">
              <a:gradFill>
                <a:gsLst>
                  <a:gs pos="0">
                    <a:schemeClr val="bg1"/>
                  </a:gs>
                  <a:gs pos="74000">
                    <a:schemeClr val="bg1"/>
                  </a:gs>
                </a:gsLst>
                <a:lin ang="5400000" scaled="1"/>
              </a:gradFill>
              <a:ea typeface="Verdana" pitchFamily="34" charset="0"/>
              <a:cs typeface="Segoe UI" panose="020B0502040204020203" pitchFamily="34" charset="0"/>
            </a:endParaRPr>
          </a:p>
        </p:txBody>
      </p:sp>
      <p:pic>
        <p:nvPicPr>
          <p:cNvPr id="83" name="Picture 48" descr="C:\Users\sakuu\Documents\Ballmer MGX 2011\Tile Icons\Calendar Engineeri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11877312" y="1782891"/>
            <a:ext cx="292341" cy="308715"/>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userDrawn="1"/>
        </p:nvSpPr>
        <p:spPr>
          <a:xfrm>
            <a:off x="10890046" y="3315817"/>
            <a:ext cx="1301962" cy="386394"/>
          </a:xfrm>
          <a:prstGeom prst="rect">
            <a:avLst/>
          </a:prstGeom>
          <a:solidFill>
            <a:srgbClr val="BFBFBF"/>
          </a:solidFill>
          <a:ln w="10795" cap="flat" cmpd="sng" algn="ctr">
            <a:noFill/>
            <a:prstDash val="solid"/>
          </a:ln>
          <a:effectLst/>
        </p:spPr>
        <p:txBody>
          <a:bodyPr lIns="89582" tIns="0" rIns="0" bIns="0" rtlCol="0" anchor="ctr"/>
          <a:lstStyle/>
          <a:p>
            <a:pPr defTabSz="671833">
              <a:defRPr/>
            </a:pPr>
            <a:endParaRPr lang="en-US" sz="1050" kern="0">
              <a:gradFill>
                <a:gsLst>
                  <a:gs pos="0">
                    <a:schemeClr val="bg1"/>
                  </a:gs>
                  <a:gs pos="74000">
                    <a:schemeClr val="bg1"/>
                  </a:gs>
                </a:gsLst>
                <a:lin ang="5400000" scaled="1"/>
              </a:gradFill>
              <a:ea typeface="Verdana" pitchFamily="34" charset="0"/>
              <a:cs typeface="Segoe UI" panose="020B0502040204020203" pitchFamily="34" charset="0"/>
            </a:endParaRPr>
          </a:p>
        </p:txBody>
      </p:sp>
      <p:sp>
        <p:nvSpPr>
          <p:cNvPr id="85" name="Freeform 15"/>
          <p:cNvSpPr>
            <a:spLocks noEditPoints="1"/>
          </p:cNvSpPr>
          <p:nvPr userDrawn="1"/>
        </p:nvSpPr>
        <p:spPr bwMode="black">
          <a:xfrm>
            <a:off x="11877570" y="3375232"/>
            <a:ext cx="256155" cy="271793"/>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107482" tIns="53740" rIns="107482" bIns="53740" numCol="1" anchor="t" anchorCtr="0" compatLnSpc="1">
            <a:prstTxWarp prst="textNoShape">
              <a:avLst/>
            </a:prstTxWarp>
          </a:bodyPr>
          <a:lstStyle/>
          <a:p>
            <a:pPr defTabSz="597052">
              <a:defRPr/>
            </a:pPr>
            <a:endParaRPr lang="en-US" sz="2799" kern="0">
              <a:solidFill>
                <a:srgbClr val="FFFFFF"/>
              </a:solidFill>
            </a:endParaRPr>
          </a:p>
        </p:txBody>
      </p:sp>
      <p:sp>
        <p:nvSpPr>
          <p:cNvPr id="86" name="Content Placeholder 39"/>
          <p:cNvSpPr>
            <a:spLocks noGrp="1"/>
          </p:cNvSpPr>
          <p:nvPr>
            <p:ph sz="quarter" idx="34" hasCustomPrompt="1"/>
          </p:nvPr>
        </p:nvSpPr>
        <p:spPr>
          <a:xfrm>
            <a:off x="358111" y="2532915"/>
            <a:ext cx="3505701" cy="3653892"/>
          </a:xfrm>
          <a:prstGeom prst="rect">
            <a:avLst/>
          </a:prstGeom>
          <a:solidFill>
            <a:srgbClr val="92D050"/>
          </a:solidFill>
        </p:spPr>
        <p:txBody>
          <a:bodyPr lIns="91440" rIns="91440">
            <a:noAutofit/>
          </a:bodyPr>
          <a:lstStyle>
            <a:lvl1pPr marL="114934" indent="-114934">
              <a:spcBef>
                <a:spcPts val="0"/>
              </a:spcBef>
              <a:spcAft>
                <a:spcPts val="408"/>
              </a:spcAft>
              <a:buFont typeface="Wingdings" panose="05000000000000000000" pitchFamily="2" charset="2"/>
              <a:buChar char="§"/>
              <a:defRPr sz="1400">
                <a:solidFill>
                  <a:schemeClr val="bg1"/>
                </a:solidFill>
                <a:latin typeface="Segoe UI Light" panose="020B0502040204020203" pitchFamily="34" charset="0"/>
                <a:cs typeface="Segoe UI Light" panose="020B0502040204020203" pitchFamily="34" charset="0"/>
              </a:defRPr>
            </a:lvl1pPr>
            <a:lvl2pPr>
              <a:defRPr sz="1020"/>
            </a:lvl2pPr>
            <a:lvl3pPr>
              <a:defRPr sz="1020"/>
            </a:lvl3pPr>
            <a:lvl4pPr>
              <a:defRPr sz="1020"/>
            </a:lvl4pPr>
            <a:lvl5pPr>
              <a:defRPr sz="1020"/>
            </a:lvl5pPr>
          </a:lstStyle>
          <a:p>
            <a:pPr lvl="0"/>
            <a:r>
              <a:rPr lang="en-US"/>
              <a:t>&lt;STAGEOVERVIEW&gt;</a:t>
            </a:r>
          </a:p>
        </p:txBody>
      </p:sp>
      <p:sp>
        <p:nvSpPr>
          <p:cNvPr id="87" name="Content Placeholder 39"/>
          <p:cNvSpPr>
            <a:spLocks noGrp="1"/>
          </p:cNvSpPr>
          <p:nvPr>
            <p:ph sz="quarter" idx="35" hasCustomPrompt="1"/>
          </p:nvPr>
        </p:nvSpPr>
        <p:spPr>
          <a:xfrm>
            <a:off x="3991723" y="2863869"/>
            <a:ext cx="6554611" cy="1353665"/>
          </a:xfrm>
          <a:prstGeom prst="rect">
            <a:avLst/>
          </a:prstGeom>
        </p:spPr>
        <p:txBody>
          <a:bodyPr lIns="91440" rIns="91440">
            <a:noAutofit/>
          </a:bodyPr>
          <a:lstStyle>
            <a:lvl1pPr marL="114934" indent="-114934">
              <a:spcBef>
                <a:spcPts val="0"/>
              </a:spcBef>
              <a:spcAft>
                <a:spcPts val="408"/>
              </a:spcAft>
              <a:buFont typeface="Wingdings" panose="05000000000000000000" pitchFamily="2" charset="2"/>
              <a:buChar char="§"/>
              <a:defRPr sz="1400">
                <a:solidFill>
                  <a:schemeClr val="bg1"/>
                </a:solidFill>
                <a:latin typeface="Segoe UI Light" panose="020B0502040204020203" pitchFamily="34" charset="0"/>
                <a:cs typeface="Segoe UI Light" panose="020B0502040204020203" pitchFamily="34" charset="0"/>
              </a:defRPr>
            </a:lvl1pPr>
            <a:lvl2pPr>
              <a:defRPr sz="1020"/>
            </a:lvl2pPr>
            <a:lvl3pPr>
              <a:defRPr sz="1020"/>
            </a:lvl3pPr>
            <a:lvl4pPr>
              <a:defRPr sz="1020"/>
            </a:lvl4pPr>
            <a:lvl5pPr>
              <a:defRPr sz="1020"/>
            </a:lvl5pPr>
          </a:lstStyle>
          <a:p>
            <a:pPr lvl="0"/>
            <a:r>
              <a:rPr lang="en-US"/>
              <a:t>&lt;MICROSOFTACTIVITIES&gt;</a:t>
            </a:r>
          </a:p>
        </p:txBody>
      </p:sp>
      <p:sp>
        <p:nvSpPr>
          <p:cNvPr id="88" name="Content Placeholder 39"/>
          <p:cNvSpPr>
            <a:spLocks noGrp="1"/>
          </p:cNvSpPr>
          <p:nvPr>
            <p:ph sz="quarter" idx="36" hasCustomPrompt="1"/>
          </p:nvPr>
        </p:nvSpPr>
        <p:spPr>
          <a:xfrm>
            <a:off x="3991677" y="4686193"/>
            <a:ext cx="6557295" cy="1500614"/>
          </a:xfrm>
          <a:prstGeom prst="rect">
            <a:avLst/>
          </a:prstGeom>
        </p:spPr>
        <p:txBody>
          <a:bodyPr lIns="91440" rIns="91440">
            <a:noAutofit/>
          </a:bodyPr>
          <a:lstStyle>
            <a:lvl1pPr marL="114934" indent="-114934">
              <a:spcBef>
                <a:spcPts val="0"/>
              </a:spcBef>
              <a:spcAft>
                <a:spcPts val="408"/>
              </a:spcAft>
              <a:buFont typeface="Wingdings" panose="05000000000000000000" pitchFamily="2" charset="2"/>
              <a:buChar char="§"/>
              <a:defRPr sz="1400">
                <a:solidFill>
                  <a:schemeClr val="bg1"/>
                </a:solidFill>
                <a:latin typeface="Segoe UI Light" panose="020B0502040204020203" pitchFamily="34" charset="0"/>
                <a:cs typeface="Segoe UI Light" panose="020B0502040204020203" pitchFamily="34" charset="0"/>
              </a:defRPr>
            </a:lvl1pPr>
            <a:lvl2pPr>
              <a:defRPr sz="1020"/>
            </a:lvl2pPr>
            <a:lvl3pPr>
              <a:defRPr sz="1020"/>
            </a:lvl3pPr>
            <a:lvl4pPr>
              <a:defRPr sz="1020"/>
            </a:lvl4pPr>
            <a:lvl5pPr>
              <a:defRPr sz="1020"/>
            </a:lvl5pPr>
          </a:lstStyle>
          <a:p>
            <a:pPr lvl="0"/>
            <a:r>
              <a:rPr lang="en-US"/>
              <a:t>&lt;CUSTOMERACTIVITIES&gt;</a:t>
            </a:r>
          </a:p>
        </p:txBody>
      </p:sp>
      <p:sp>
        <p:nvSpPr>
          <p:cNvPr id="89" name="Text Placeholder 6"/>
          <p:cNvSpPr>
            <a:spLocks noGrp="1"/>
          </p:cNvSpPr>
          <p:nvPr>
            <p:ph type="body" sz="quarter" idx="11" hasCustomPrompt="1"/>
          </p:nvPr>
        </p:nvSpPr>
        <p:spPr>
          <a:xfrm>
            <a:off x="368193" y="339923"/>
            <a:ext cx="11668811" cy="769441"/>
          </a:xfrm>
          <a:prstGeom prst="rect">
            <a:avLst/>
          </a:prstGeom>
        </p:spPr>
        <p:txBody>
          <a:bodyPr anchor="ctr">
            <a:noAutofit/>
          </a:bodyPr>
          <a:lstStyle>
            <a:lvl1pPr marL="0" indent="0" algn="l">
              <a:buNone/>
              <a:defRPr lang="en-US" sz="4400" b="0" kern="1200" cap="none" baseline="0" dirty="0">
                <a:solidFill>
                  <a:schemeClr val="tx1">
                    <a:lumMod val="50000"/>
                    <a:lumOff val="50000"/>
                  </a:schemeClr>
                </a:solidFill>
                <a:latin typeface="Segoe UI Light" panose="020B0502040204020203" pitchFamily="34" charset="0"/>
                <a:ea typeface="+mj-ea"/>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14225" rtl="0" eaLnBrk="1" latinLnBrk="0" hangingPunct="1">
              <a:lnSpc>
                <a:spcPct val="90000"/>
              </a:lnSpc>
              <a:spcBef>
                <a:spcPts val="1000"/>
              </a:spcBef>
              <a:buFont typeface="Arial" panose="020B0604020202020204" pitchFamily="34" charset="0"/>
              <a:buNone/>
            </a:pPr>
            <a:r>
              <a:rPr lang="en-GB"/>
              <a:t>&lt;OFFERINGNAME&gt;</a:t>
            </a:r>
            <a:endParaRPr lang="en-US"/>
          </a:p>
        </p:txBody>
      </p:sp>
      <p:sp>
        <p:nvSpPr>
          <p:cNvPr id="90" name="Text Placeholder 6"/>
          <p:cNvSpPr>
            <a:spLocks noGrp="1"/>
          </p:cNvSpPr>
          <p:nvPr>
            <p:ph type="body" sz="quarter" idx="17" hasCustomPrompt="1"/>
          </p:nvPr>
        </p:nvSpPr>
        <p:spPr>
          <a:xfrm>
            <a:off x="368193" y="1737187"/>
            <a:ext cx="3498957" cy="689071"/>
          </a:xfrm>
          <a:prstGeom prst="rect">
            <a:avLst/>
          </a:prstGeom>
        </p:spPr>
        <p:txBody>
          <a:bodyPr anchor="ctr">
            <a:noAutofit/>
          </a:bodyPr>
          <a:lstStyle>
            <a:lvl1pPr marL="0" indent="0" algn="l">
              <a:buNone/>
              <a:defRPr kumimoji="0" lang="en-US" sz="2000" b="0" i="0" u="none" strike="noStrike" kern="1200" cap="none" spc="-30" normalizeH="0" baseline="0" dirty="0">
                <a:ln>
                  <a:noFill/>
                </a:ln>
                <a:solidFill>
                  <a:schemeClr val="bg1"/>
                </a:solidFill>
                <a:effectLst/>
                <a:uLnTx/>
                <a:uFillTx/>
                <a:latin typeface="Segoe UI" panose="020B0502040204020203" pitchFamily="34" charset="0"/>
                <a:ea typeface="+mn-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14225" rtl="0" eaLnBrk="1" latinLnBrk="0" hangingPunct="1">
              <a:lnSpc>
                <a:spcPct val="90000"/>
              </a:lnSpc>
              <a:spcBef>
                <a:spcPts val="1000"/>
              </a:spcBef>
              <a:buFont typeface="Arial" panose="020B0604020202020204" pitchFamily="34" charset="0"/>
              <a:buNone/>
            </a:pPr>
            <a:r>
              <a:rPr lang="en-GB"/>
              <a:t>&lt;STAGE&gt;</a:t>
            </a:r>
            <a:endParaRPr lang="en-US"/>
          </a:p>
        </p:txBody>
      </p:sp>
      <p:sp>
        <p:nvSpPr>
          <p:cNvPr id="91" name="Text Placeholder 6"/>
          <p:cNvSpPr>
            <a:spLocks noGrp="1"/>
          </p:cNvSpPr>
          <p:nvPr>
            <p:ph type="body" sz="quarter" idx="37" hasCustomPrompt="1"/>
          </p:nvPr>
        </p:nvSpPr>
        <p:spPr>
          <a:xfrm>
            <a:off x="3999838" y="1737186"/>
            <a:ext cx="5568842" cy="692714"/>
          </a:xfrm>
          <a:prstGeom prst="rect">
            <a:avLst/>
          </a:prstGeom>
        </p:spPr>
        <p:txBody>
          <a:bodyPr anchor="ctr">
            <a:noAutofit/>
          </a:bodyPr>
          <a:lstStyle>
            <a:lvl1pPr marL="0" indent="0" algn="l">
              <a:buNone/>
              <a:defRPr kumimoji="0" lang="en-US" sz="2000" b="0" i="0" u="none" strike="noStrike" kern="1200" cap="none" spc="-30" normalizeH="0" baseline="0" dirty="0">
                <a:ln>
                  <a:noFill/>
                </a:ln>
                <a:solidFill>
                  <a:schemeClr val="bg1"/>
                </a:solidFill>
                <a:effectLst/>
                <a:uLnTx/>
                <a:uFillTx/>
                <a:latin typeface="Segoe UI" panose="020B0502040204020203" pitchFamily="34" charset="0"/>
                <a:ea typeface="+mn-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14225" rtl="0" eaLnBrk="1" latinLnBrk="0" hangingPunct="1">
              <a:lnSpc>
                <a:spcPct val="90000"/>
              </a:lnSpc>
              <a:spcBef>
                <a:spcPts val="1000"/>
              </a:spcBef>
              <a:buFont typeface="Arial" panose="020B0604020202020204" pitchFamily="34" charset="0"/>
              <a:buNone/>
            </a:pPr>
            <a:r>
              <a:rPr lang="en-GB"/>
              <a:t>&lt;DURATION&gt;</a:t>
            </a:r>
            <a:endParaRPr lang="en-US"/>
          </a:p>
        </p:txBody>
      </p:sp>
      <p:sp>
        <p:nvSpPr>
          <p:cNvPr id="92" name="Text Placeholder 6"/>
          <p:cNvSpPr>
            <a:spLocks noGrp="1"/>
          </p:cNvSpPr>
          <p:nvPr>
            <p:ph type="body" sz="quarter" idx="38" hasCustomPrompt="1"/>
          </p:nvPr>
        </p:nvSpPr>
        <p:spPr>
          <a:xfrm>
            <a:off x="10890038" y="1745047"/>
            <a:ext cx="956538" cy="378020"/>
          </a:xfrm>
          <a:prstGeom prst="rect">
            <a:avLst/>
          </a:prstGeom>
        </p:spPr>
        <p:txBody>
          <a:bodyPr lIns="46800" rIns="46800" anchor="ctr">
            <a:noAutofit/>
          </a:bodyPr>
          <a:lstStyle>
            <a:lvl1pPr marL="0" indent="0" algn="l">
              <a:buNone/>
              <a:defRPr kumimoji="0" lang="en-US" sz="1100" b="0" i="0" u="none" strike="noStrike" kern="1200" cap="none" spc="-30" normalizeH="0" baseline="0" dirty="0">
                <a:ln>
                  <a:noFill/>
                </a:ln>
                <a:solidFill>
                  <a:schemeClr val="bg1"/>
                </a:solidFill>
                <a:effectLst/>
                <a:uLnTx/>
                <a:uFillTx/>
                <a:latin typeface="Segoe UI" panose="020B0502040204020203" pitchFamily="34" charset="0"/>
                <a:ea typeface="+mn-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14225" rtl="0" eaLnBrk="1" latinLnBrk="0" hangingPunct="1">
              <a:lnSpc>
                <a:spcPct val="90000"/>
              </a:lnSpc>
              <a:spcBef>
                <a:spcPts val="1000"/>
              </a:spcBef>
              <a:buFont typeface="Arial" panose="020B0604020202020204" pitchFamily="34" charset="0"/>
              <a:buNone/>
            </a:pPr>
            <a:r>
              <a:rPr lang="en-GB"/>
              <a:t>&lt;STAGE1&gt;</a:t>
            </a:r>
            <a:endParaRPr lang="en-US"/>
          </a:p>
        </p:txBody>
      </p:sp>
      <p:sp>
        <p:nvSpPr>
          <p:cNvPr id="93" name="Text Placeholder 6"/>
          <p:cNvSpPr>
            <a:spLocks noGrp="1"/>
          </p:cNvSpPr>
          <p:nvPr>
            <p:ph type="body" sz="quarter" idx="39" hasCustomPrompt="1"/>
          </p:nvPr>
        </p:nvSpPr>
        <p:spPr>
          <a:xfrm>
            <a:off x="10890038" y="2271890"/>
            <a:ext cx="956538" cy="378919"/>
          </a:xfrm>
          <a:prstGeom prst="rect">
            <a:avLst/>
          </a:prstGeom>
        </p:spPr>
        <p:txBody>
          <a:bodyPr lIns="46800" rIns="46800" anchor="ctr">
            <a:noAutofit/>
          </a:bodyPr>
          <a:lstStyle>
            <a:lvl1pPr marL="0" indent="0" algn="l">
              <a:buNone/>
              <a:defRPr kumimoji="0" lang="en-US" sz="1100" b="0" i="0" u="none" strike="noStrike" kern="1200" cap="none" spc="-30" normalizeH="0" baseline="0" dirty="0">
                <a:ln>
                  <a:noFill/>
                </a:ln>
                <a:solidFill>
                  <a:schemeClr val="bg1"/>
                </a:solidFill>
                <a:effectLst/>
                <a:uLnTx/>
                <a:uFillTx/>
                <a:latin typeface="Segoe UI" panose="020B0502040204020203" pitchFamily="34" charset="0"/>
                <a:ea typeface="+mn-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14225" rtl="0" eaLnBrk="1" latinLnBrk="0" hangingPunct="1">
              <a:lnSpc>
                <a:spcPct val="90000"/>
              </a:lnSpc>
              <a:spcBef>
                <a:spcPts val="1000"/>
              </a:spcBef>
              <a:buFont typeface="Arial" panose="020B0604020202020204" pitchFamily="34" charset="0"/>
              <a:buNone/>
            </a:pPr>
            <a:r>
              <a:rPr lang="en-GB"/>
              <a:t>&lt;STAGE2&gt;</a:t>
            </a:r>
            <a:endParaRPr lang="en-US"/>
          </a:p>
        </p:txBody>
      </p:sp>
      <p:sp>
        <p:nvSpPr>
          <p:cNvPr id="94" name="Text Placeholder 6"/>
          <p:cNvSpPr>
            <a:spLocks noGrp="1"/>
          </p:cNvSpPr>
          <p:nvPr>
            <p:ph type="body" sz="quarter" idx="40" hasCustomPrompt="1"/>
          </p:nvPr>
        </p:nvSpPr>
        <p:spPr>
          <a:xfrm>
            <a:off x="10890038" y="2795010"/>
            <a:ext cx="956538" cy="378919"/>
          </a:xfrm>
          <a:prstGeom prst="rect">
            <a:avLst/>
          </a:prstGeom>
        </p:spPr>
        <p:txBody>
          <a:bodyPr lIns="46800" rIns="46800" anchor="ctr">
            <a:noAutofit/>
          </a:bodyPr>
          <a:lstStyle>
            <a:lvl1pPr marL="0" indent="0" algn="l">
              <a:buNone/>
              <a:defRPr kumimoji="0" lang="en-US" sz="1100" b="0" i="0" u="none" strike="noStrike" kern="1200" cap="none" spc="-30" normalizeH="0" baseline="0" dirty="0">
                <a:ln>
                  <a:noFill/>
                </a:ln>
                <a:solidFill>
                  <a:schemeClr val="bg1"/>
                </a:solidFill>
                <a:effectLst/>
                <a:uLnTx/>
                <a:uFillTx/>
                <a:latin typeface="Segoe UI" panose="020B0502040204020203" pitchFamily="34" charset="0"/>
                <a:ea typeface="+mn-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14225" rtl="0" eaLnBrk="1" latinLnBrk="0" hangingPunct="1">
              <a:lnSpc>
                <a:spcPct val="90000"/>
              </a:lnSpc>
              <a:spcBef>
                <a:spcPts val="1000"/>
              </a:spcBef>
              <a:buFont typeface="Arial" panose="020B0604020202020204" pitchFamily="34" charset="0"/>
              <a:buNone/>
            </a:pPr>
            <a:r>
              <a:rPr lang="en-GB"/>
              <a:t>&lt;STAGE3&gt;</a:t>
            </a:r>
            <a:endParaRPr lang="en-US"/>
          </a:p>
        </p:txBody>
      </p:sp>
      <p:sp>
        <p:nvSpPr>
          <p:cNvPr id="95" name="Text Placeholder 6"/>
          <p:cNvSpPr>
            <a:spLocks noGrp="1"/>
          </p:cNvSpPr>
          <p:nvPr>
            <p:ph type="body" sz="quarter" idx="41" hasCustomPrompt="1"/>
          </p:nvPr>
        </p:nvSpPr>
        <p:spPr>
          <a:xfrm>
            <a:off x="10890038" y="3318870"/>
            <a:ext cx="956538" cy="378919"/>
          </a:xfrm>
          <a:prstGeom prst="rect">
            <a:avLst/>
          </a:prstGeom>
        </p:spPr>
        <p:txBody>
          <a:bodyPr lIns="46800" rIns="46800" anchor="ctr">
            <a:noAutofit/>
          </a:bodyPr>
          <a:lstStyle>
            <a:lvl1pPr marL="0" indent="0" algn="l">
              <a:buNone/>
              <a:defRPr kumimoji="0" lang="en-US" sz="1100" b="0" i="0" u="none" strike="noStrike" kern="1200" cap="none" spc="-30" normalizeH="0" baseline="0" dirty="0">
                <a:ln>
                  <a:noFill/>
                </a:ln>
                <a:solidFill>
                  <a:schemeClr val="bg1"/>
                </a:solidFill>
                <a:effectLst/>
                <a:uLnTx/>
                <a:uFillTx/>
                <a:latin typeface="Segoe UI" panose="020B0502040204020203" pitchFamily="34" charset="0"/>
                <a:ea typeface="+mn-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14225" rtl="0" eaLnBrk="1" latinLnBrk="0" hangingPunct="1">
              <a:lnSpc>
                <a:spcPct val="90000"/>
              </a:lnSpc>
              <a:spcBef>
                <a:spcPts val="1000"/>
              </a:spcBef>
              <a:buFont typeface="Arial" panose="020B0604020202020204" pitchFamily="34" charset="0"/>
              <a:buNone/>
            </a:pPr>
            <a:r>
              <a:rPr lang="en-GB"/>
              <a:t>&lt;STAGE4&gt;</a:t>
            </a:r>
            <a:endParaRPr lang="en-US"/>
          </a:p>
        </p:txBody>
      </p:sp>
      <p:sp>
        <p:nvSpPr>
          <p:cNvPr id="97" name="Rectangle 96"/>
          <p:cNvSpPr/>
          <p:nvPr userDrawn="1"/>
        </p:nvSpPr>
        <p:spPr>
          <a:xfrm>
            <a:off x="10890047" y="3839394"/>
            <a:ext cx="1301960" cy="386394"/>
          </a:xfrm>
          <a:prstGeom prst="rect">
            <a:avLst/>
          </a:prstGeom>
          <a:solidFill>
            <a:srgbClr val="BFBFBF"/>
          </a:solidFill>
          <a:ln w="10795" cap="flat" cmpd="sng" algn="ctr">
            <a:noFill/>
            <a:prstDash val="solid"/>
          </a:ln>
          <a:effectLst/>
        </p:spPr>
        <p:txBody>
          <a:bodyPr lIns="89582" tIns="0" rIns="0" bIns="0" rtlCol="0" anchor="ctr"/>
          <a:lstStyle/>
          <a:p>
            <a:pPr defTabSz="671833">
              <a:defRPr/>
            </a:pPr>
            <a:endParaRPr lang="en-US" sz="1050" kern="0">
              <a:gradFill>
                <a:gsLst>
                  <a:gs pos="0">
                    <a:schemeClr val="bg1"/>
                  </a:gs>
                  <a:gs pos="74000">
                    <a:schemeClr val="bg1"/>
                  </a:gs>
                </a:gsLst>
                <a:lin ang="5400000" scaled="1"/>
              </a:gradFill>
              <a:ea typeface="Verdana" pitchFamily="34" charset="0"/>
              <a:cs typeface="Segoe UI" panose="020B0502040204020203" pitchFamily="34" charset="0"/>
            </a:endParaRPr>
          </a:p>
        </p:txBody>
      </p:sp>
      <p:sp>
        <p:nvSpPr>
          <p:cNvPr id="98" name="Text Placeholder 6"/>
          <p:cNvSpPr>
            <a:spLocks noGrp="1"/>
          </p:cNvSpPr>
          <p:nvPr>
            <p:ph type="body" sz="quarter" idx="43" hasCustomPrompt="1"/>
          </p:nvPr>
        </p:nvSpPr>
        <p:spPr>
          <a:xfrm>
            <a:off x="10890048" y="3842611"/>
            <a:ext cx="956538" cy="378919"/>
          </a:xfrm>
          <a:prstGeom prst="rect">
            <a:avLst/>
          </a:prstGeom>
        </p:spPr>
        <p:txBody>
          <a:bodyPr lIns="46800" rIns="46800" anchor="ctr">
            <a:noAutofit/>
          </a:bodyPr>
          <a:lstStyle>
            <a:lvl1pPr marL="0" indent="0" algn="l">
              <a:buNone/>
              <a:defRPr kumimoji="0" lang="en-US" sz="1100" b="0" i="0" u="none" strike="noStrike" kern="1200" cap="none" spc="-30" normalizeH="0" baseline="0" dirty="0">
                <a:ln>
                  <a:noFill/>
                </a:ln>
                <a:solidFill>
                  <a:schemeClr val="bg1"/>
                </a:solidFill>
                <a:effectLst/>
                <a:uLnTx/>
                <a:uFillTx/>
                <a:latin typeface="Segoe UI" panose="020B0502040204020203" pitchFamily="34" charset="0"/>
                <a:ea typeface="+mn-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914225" rtl="0" eaLnBrk="1" latinLnBrk="0" hangingPunct="1">
              <a:lnSpc>
                <a:spcPct val="90000"/>
              </a:lnSpc>
              <a:spcBef>
                <a:spcPts val="1000"/>
              </a:spcBef>
              <a:buFont typeface="Arial" panose="020B0604020202020204" pitchFamily="34" charset="0"/>
              <a:buNone/>
            </a:pPr>
            <a:r>
              <a:rPr lang="en-GB"/>
              <a:t>&lt;STAGE5&gt;</a:t>
            </a:r>
            <a:endParaRPr lang="en-US"/>
          </a:p>
        </p:txBody>
      </p:sp>
      <p:sp>
        <p:nvSpPr>
          <p:cNvPr id="99" name="Freeform 9"/>
          <p:cNvSpPr>
            <a:spLocks noEditPoints="1"/>
          </p:cNvSpPr>
          <p:nvPr userDrawn="1"/>
        </p:nvSpPr>
        <p:spPr bwMode="black">
          <a:xfrm>
            <a:off x="11918657" y="3906443"/>
            <a:ext cx="231429" cy="23384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endParaRPr lang="en-US" sz="2172"/>
          </a:p>
        </p:txBody>
      </p:sp>
    </p:spTree>
    <p:extLst>
      <p:ext uri="{BB962C8B-B14F-4D97-AF65-F5344CB8AC3E}">
        <p14:creationId xmlns:p14="http://schemas.microsoft.com/office/powerpoint/2010/main" val="355827244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2 women talking on steps" title="Microsoft brand photo">
            <a:extLst>
              <a:ext uri="{FF2B5EF4-FFF2-40B4-BE49-F238E27FC236}">
                <a16:creationId xmlns:a16="http://schemas.microsoft.com/office/drawing/2014/main" id="{F80E49B8-79D5-40AC-BBF8-C45DBA8322CD}"/>
              </a:ext>
            </a:extLst>
          </p:cNvPr>
          <p:cNvPicPr>
            <a:picLocks noChangeAspect="1"/>
          </p:cNvPicPr>
          <p:nvPr userDrawn="1"/>
        </p:nvPicPr>
        <p:blipFill rotWithShape="1">
          <a:blip r:embed="rId3"/>
          <a:srcRect l="29498" r="5065" b="40537"/>
          <a:stretch/>
        </p:blipFill>
        <p:spPr>
          <a:xfrm>
            <a:off x="5334000" y="0"/>
            <a:ext cx="6858000" cy="6858000"/>
          </a:xfrm>
          <a:prstGeom prst="rect">
            <a:avLst/>
          </a:prstGeom>
        </p:spPr>
      </p:pic>
    </p:spTree>
    <p:extLst>
      <p:ext uri="{BB962C8B-B14F-4D97-AF65-F5344CB8AC3E}">
        <p14:creationId xmlns:p14="http://schemas.microsoft.com/office/powerpoint/2010/main" val="1268433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2 women talking on steps" title="Microsoft brand photo">
            <a:extLst>
              <a:ext uri="{FF2B5EF4-FFF2-40B4-BE49-F238E27FC236}">
                <a16:creationId xmlns:a16="http://schemas.microsoft.com/office/drawing/2014/main" id="{C4EAB8BA-7A4F-408E-9090-4E99B9431DAD}"/>
              </a:ext>
            </a:extLst>
          </p:cNvPr>
          <p:cNvPicPr>
            <a:picLocks noChangeAspect="1"/>
          </p:cNvPicPr>
          <p:nvPr userDrawn="1"/>
        </p:nvPicPr>
        <p:blipFill rotWithShape="1">
          <a:blip r:embed="rId3"/>
          <a:srcRect l="29498" r="5065" b="40537"/>
          <a:stretch/>
        </p:blipFill>
        <p:spPr>
          <a:xfrm>
            <a:off x="5334000" y="0"/>
            <a:ext cx="6858000" cy="6858000"/>
          </a:xfrm>
          <a:prstGeom prst="rect">
            <a:avLst/>
          </a:prstGeom>
        </p:spPr>
      </p:pic>
    </p:spTree>
    <p:extLst>
      <p:ext uri="{BB962C8B-B14F-4D97-AF65-F5344CB8AC3E}">
        <p14:creationId xmlns:p14="http://schemas.microsoft.com/office/powerpoint/2010/main" val="468408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843320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8194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121413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925362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3321026"/>
      </p:ext>
    </p:extLst>
  </p:cSld>
  <p:clrMapOvr>
    <a:masterClrMapping/>
  </p:clrMapOvr>
  <p:transition>
    <p:fade/>
  </p:transition>
  <p:extLst mod="1">
    <p:ext uri="{DCECCB84-F9BA-43D5-87BE-67443E8EF086}">
      <p15:sldGuideLst xmlns:p15="http://schemas.microsoft.com/office/powerpoint/2012/main">
        <p15:guide id="2" pos="3359"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9" pos="2993" userDrawn="1">
          <p15:clr>
            <a:srgbClr val="C35E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717673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3734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834573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389866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994493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928492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39262154"/>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9084703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489339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433056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8861325"/>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1740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7536149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27372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92236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87684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67287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196779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5050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283492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21_SECTION ALT">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288531" cy="6858000"/>
          </a:xfrm>
          <a:prstGeom prst="rect">
            <a:avLst/>
          </a:prstGeom>
        </p:spPr>
      </p:pic>
      <p:sp>
        <p:nvSpPr>
          <p:cNvPr id="11" name="Freeform 10"/>
          <p:cNvSpPr>
            <a:spLocks/>
          </p:cNvSpPr>
          <p:nvPr userDrawn="1"/>
        </p:nvSpPr>
        <p:spPr bwMode="white">
          <a:xfrm rot="10800000">
            <a:off x="4241406" y="5"/>
            <a:ext cx="7950602" cy="6860381"/>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6470" b="0" kern="1200" cap="none" spc="-147"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4012032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0157464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D52A5-F057-430A-8DBD-A618787250C3}"/>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131A2E8-B5BA-4354-90E1-17B4921B2AAF}"/>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994112-EF2D-40B0-BFBB-FCBADD01E334}"/>
              </a:ext>
            </a:extLst>
          </p:cNvPr>
          <p:cNvSpPr>
            <a:spLocks noGrp="1"/>
          </p:cNvSpPr>
          <p:nvPr>
            <p:ph type="dt" sz="half" idx="10"/>
          </p:nvPr>
        </p:nvSpPr>
        <p:spPr/>
        <p:txBody>
          <a:bodyPr/>
          <a:lstStyle/>
          <a:p>
            <a:fld id="{FB8BE25B-81E1-46E4-BE80-E26316592A10}" type="datetimeFigureOut">
              <a:rPr lang="en-US" smtClean="0"/>
              <a:t>3/20/2019</a:t>
            </a:fld>
            <a:endParaRPr lang="en-US"/>
          </a:p>
        </p:txBody>
      </p:sp>
      <p:sp>
        <p:nvSpPr>
          <p:cNvPr id="5" name="Footer Placeholder 4">
            <a:extLst>
              <a:ext uri="{FF2B5EF4-FFF2-40B4-BE49-F238E27FC236}">
                <a16:creationId xmlns:a16="http://schemas.microsoft.com/office/drawing/2014/main" id="{87265773-40E7-48A6-9177-BD33C2F93D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38006-4302-4E94-AB2E-9F9DA14E547E}"/>
              </a:ext>
            </a:extLst>
          </p:cNvPr>
          <p:cNvSpPr>
            <a:spLocks noGrp="1"/>
          </p:cNvSpPr>
          <p:nvPr>
            <p:ph type="sldNum" sz="quarter" idx="12"/>
          </p:nvPr>
        </p:nvSpPr>
        <p:spPr/>
        <p:txBody>
          <a:bodyPr/>
          <a:lstStyle/>
          <a:p>
            <a:fld id="{A2224F98-EAC7-42F5-8CAA-DCD07E5141BE}" type="slidenum">
              <a:rPr lang="en-US" smtClean="0"/>
              <a:t>‹#›</a:t>
            </a:fld>
            <a:endParaRPr lang="en-US"/>
          </a:p>
        </p:txBody>
      </p:sp>
    </p:spTree>
    <p:extLst>
      <p:ext uri="{BB962C8B-B14F-4D97-AF65-F5344CB8AC3E}">
        <p14:creationId xmlns:p14="http://schemas.microsoft.com/office/powerpoint/2010/main" val="393830791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4332143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6E6E3-707F-4FEC-AE94-AA7213F6DE33}"/>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6FEA0B3F-7663-4308-844A-C4D23FC9714F}"/>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E056BE-19D3-498B-B1B1-D64DBBF8DAA9}"/>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7F667FFC-3080-4721-9826-AF989036B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DE02C-5F23-416C-9396-D191EA25896D}"/>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258074346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88D17-F33B-48D8-BFEE-0D00E48EC2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A5881A-0E53-4B01-82E1-743B5A2BA52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5C9B58-9C3B-4A2E-9D14-F26158E64385}"/>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630939C2-D616-4A42-BCEC-D23CAC17B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C21640-E2E1-4D84-B5C5-574647C256B9}"/>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220120248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0F937-7143-47C1-B850-F172AD7E1257}"/>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2BE9A104-B514-4F30-802A-FF8C92949598}"/>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3C2A084-B5C4-4AB0-B69A-102AB5ED4B5C}"/>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5033D5A8-B4F7-43AE-98D3-C2F1B9A38E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40315E-C9E6-4553-86A7-9E111F4C9FF3}"/>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110721142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06860-B71B-486E-9DB3-BFDF592C4D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9D098D-A70C-402F-9267-D02F9F0152F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A61D78-5081-4136-9EB4-CA079EB2012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9702B3-D42A-4B07-94D6-AADB3CBF7E00}"/>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6" name="Footer Placeholder 5">
            <a:extLst>
              <a:ext uri="{FF2B5EF4-FFF2-40B4-BE49-F238E27FC236}">
                <a16:creationId xmlns:a16="http://schemas.microsoft.com/office/drawing/2014/main" id="{B28EBDDB-4755-4F00-B845-463E797FD3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AE791A-CF14-4024-9B50-EAC687E34A7B}"/>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303538539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D83BC-C5AB-4506-B527-79ED405712AD}"/>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1CD85A-36AB-4450-AEF7-1496919BFA0B}"/>
              </a:ext>
            </a:extLst>
          </p:cNvPr>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D2FAA4C-0995-45FC-85C2-3565A919E6EA}"/>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CF4D6C-2155-40C9-9668-1E4FE22394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3AC194-2BEA-4568-86FB-EFBCCE44288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C5660C-9212-411C-82F0-94C73E25780E}"/>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8" name="Footer Placeholder 7">
            <a:extLst>
              <a:ext uri="{FF2B5EF4-FFF2-40B4-BE49-F238E27FC236}">
                <a16:creationId xmlns:a16="http://schemas.microsoft.com/office/drawing/2014/main" id="{8545378D-2CBA-4BB1-974F-3EE990B80B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C36D75-A32C-4A9D-B487-FAEF26751F77}"/>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38957131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E850A-F2AC-49F4-91C0-05F0CD7F09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3AEA2B-8FAD-46CB-B7C9-23E14E6EDE50}"/>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4" name="Footer Placeholder 3">
            <a:extLst>
              <a:ext uri="{FF2B5EF4-FFF2-40B4-BE49-F238E27FC236}">
                <a16:creationId xmlns:a16="http://schemas.microsoft.com/office/drawing/2014/main" id="{449F35A7-504D-4523-95CA-EC0FBB6497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D4C124-BA33-470C-A722-273B2D016465}"/>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361752979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280D03-5FA5-4BCB-B300-7B570303FE6A}"/>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3" name="Footer Placeholder 2">
            <a:extLst>
              <a:ext uri="{FF2B5EF4-FFF2-40B4-BE49-F238E27FC236}">
                <a16:creationId xmlns:a16="http://schemas.microsoft.com/office/drawing/2014/main" id="{6D475F6A-E93C-4C98-B275-6091EBD42F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3AE3EB-0633-45D4-B6E3-9BDCA8D128BE}"/>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261851720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C23B-B6E6-4394-9D84-D5ECA578B1BC}"/>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3E90C6-DEE4-491C-A94E-CA1AA3EE23FE}"/>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59C141-FA13-4AC2-82D9-F2A5675D5CCE}"/>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3811F2-DDD8-47A2-A2ED-D2D7CE3D6BB6}"/>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6" name="Footer Placeholder 5">
            <a:extLst>
              <a:ext uri="{FF2B5EF4-FFF2-40B4-BE49-F238E27FC236}">
                <a16:creationId xmlns:a16="http://schemas.microsoft.com/office/drawing/2014/main" id="{57ECED52-5869-48A6-B3E0-25652976A2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6CDE79-A319-4FB4-82F3-FE9341257D50}"/>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11311886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FB351-131C-4509-A1AF-C065B3DEF682}"/>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89EEC1-516E-46E2-9F0B-E0900B559D42}"/>
              </a:ext>
            </a:extLst>
          </p:cNvPr>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a:extLst>
              <a:ext uri="{FF2B5EF4-FFF2-40B4-BE49-F238E27FC236}">
                <a16:creationId xmlns:a16="http://schemas.microsoft.com/office/drawing/2014/main" id="{58E29E7B-942C-40D3-9911-BED901B06160}"/>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745B2CA-0AAE-40BE-BF60-7AF967C6DAE0}"/>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6" name="Footer Placeholder 5">
            <a:extLst>
              <a:ext uri="{FF2B5EF4-FFF2-40B4-BE49-F238E27FC236}">
                <a16:creationId xmlns:a16="http://schemas.microsoft.com/office/drawing/2014/main" id="{B555D735-E74E-42C2-9A49-B7690C61C4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3C13E5-5207-4594-A799-CDCF5E22805E}"/>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178945788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5E51F-5DB1-4FD2-B8C8-EFEBBC4265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0F7D12-FC5D-4246-B6AA-29A554611B9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CBABB-84AC-4B26-BA10-20972ECBF059}"/>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3B3707A4-6371-44B7-826D-3C0B47435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5DF242-D83C-496F-ACB6-8CCD82A06D71}"/>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336663087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47C918-442E-47B1-97DE-36232168DAFC}"/>
              </a:ext>
            </a:extLst>
          </p:cNvPr>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4F7A05-E7A8-45F5-B906-E03C551EC00D}"/>
              </a:ext>
            </a:extLst>
          </p:cNvPr>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3CF0D-098A-4CE9-A148-F062E27B3EED}"/>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54D97BD2-2D66-4ADC-A531-0252B1AA8E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A97188-7B04-4899-BF89-0DA92E2C8C9C}"/>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154032706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Walk-in slide">
    <p:bg>
      <p:bgPr>
        <a:solidFill>
          <a:srgbClr val="545454"/>
        </a:solidFill>
        <a:effectLst/>
      </p:bgPr>
    </p:bg>
    <p:spTree>
      <p:nvGrpSpPr>
        <p:cNvPr id="1" name=""/>
        <p:cNvGrpSpPr/>
        <p:nvPr/>
      </p:nvGrpSpPr>
      <p:grpSpPr>
        <a:xfrm>
          <a:off x="0" y="0"/>
          <a:ext cx="0" cy="0"/>
          <a:chOff x="0" y="0"/>
          <a:chExt cx="0" cy="0"/>
        </a:xfrm>
      </p:grpSpPr>
      <p:pic>
        <p:nvPicPr>
          <p:cNvPr id="3" name="Picture 2" descr="White cloud with technology icons encircling it" title="Tech Summit Series Logo">
            <a:extLst>
              <a:ext uri="{FF2B5EF4-FFF2-40B4-BE49-F238E27FC236}">
                <a16:creationId xmlns:a16="http://schemas.microsoft.com/office/drawing/2014/main" id="{C0DCA54D-A1CE-EB44-82A6-AF70B9ABBA7B}"/>
              </a:ext>
            </a:extLst>
          </p:cNvPr>
          <p:cNvPicPr>
            <a:picLocks noChangeAspect="1"/>
          </p:cNvPicPr>
          <p:nvPr userDrawn="1"/>
        </p:nvPicPr>
        <p:blipFill>
          <a:blip r:embed="rId2"/>
          <a:stretch>
            <a:fillRect/>
          </a:stretch>
        </p:blipFill>
        <p:spPr>
          <a:xfrm>
            <a:off x="0" y="11575"/>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7" y="585789"/>
            <a:ext cx="1366245" cy="292608"/>
          </a:xfrm>
          <a:prstGeom prst="rect">
            <a:avLst/>
          </a:prstGeom>
        </p:spPr>
      </p:pic>
      <p:sp>
        <p:nvSpPr>
          <p:cNvPr id="7" name="Title 1">
            <a:extLst>
              <a:ext uri="{FF2B5EF4-FFF2-40B4-BE49-F238E27FC236}">
                <a16:creationId xmlns:a16="http://schemas.microsoft.com/office/drawing/2014/main" id="{DDFE1B32-EA27-754B-A32F-5BEDD390BB99}"/>
              </a:ext>
            </a:extLst>
          </p:cNvPr>
          <p:cNvSpPr>
            <a:spLocks noGrp="1"/>
          </p:cNvSpPr>
          <p:nvPr>
            <p:ph type="title" hasCustomPrompt="1"/>
          </p:nvPr>
        </p:nvSpPr>
        <p:spPr>
          <a:xfrm>
            <a:off x="588263" y="2833560"/>
            <a:ext cx="4167887" cy="699978"/>
          </a:xfrm>
        </p:spPr>
        <p:txBody>
          <a:bodyPr anchor="b" anchorCtr="0">
            <a:spAutoFit/>
          </a:bodyPr>
          <a:lstStyle>
            <a:lvl1pPr>
              <a:defRPr>
                <a:solidFill>
                  <a:schemeClr val="tx1"/>
                </a:solidFill>
              </a:defRPr>
            </a:lvl1pPr>
          </a:lstStyle>
          <a:p>
            <a:r>
              <a:rPr lang="en-US" dirty="0"/>
              <a:t>Presentation title </a:t>
            </a:r>
          </a:p>
        </p:txBody>
      </p:sp>
      <p:sp>
        <p:nvSpPr>
          <p:cNvPr id="8" name="Text Placeholder 4">
            <a:extLst>
              <a:ext uri="{FF2B5EF4-FFF2-40B4-BE49-F238E27FC236}">
                <a16:creationId xmlns:a16="http://schemas.microsoft.com/office/drawing/2014/main" id="{11DF4413-4376-2446-9B88-42D2D0032F03}"/>
              </a:ext>
            </a:extLst>
          </p:cNvPr>
          <p:cNvSpPr>
            <a:spLocks noGrp="1"/>
          </p:cNvSpPr>
          <p:nvPr>
            <p:ph type="body" sz="quarter" idx="12" hasCustomPrompt="1"/>
          </p:nvPr>
        </p:nvSpPr>
        <p:spPr>
          <a:xfrm>
            <a:off x="582042" y="3962401"/>
            <a:ext cx="4164583"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731408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Birdseye view of 3 people talking in crosswalk of office building" title="Microsoft brand photo">
            <a:extLst>
              <a:ext uri="{FF2B5EF4-FFF2-40B4-BE49-F238E27FC236}">
                <a16:creationId xmlns:a16="http://schemas.microsoft.com/office/drawing/2014/main" id="{FF7D64B6-EB4C-4EAF-89E7-48E6D7B5EB89}"/>
              </a:ext>
            </a:extLst>
          </p:cNvPr>
          <p:cNvPicPr>
            <a:picLocks noChangeAspect="1"/>
          </p:cNvPicPr>
          <p:nvPr userDrawn="1"/>
        </p:nvPicPr>
        <p:blipFill rotWithShape="1">
          <a:blip r:embed="rId3"/>
          <a:srcRect l="18641" t="2962" r="18641" b="2962"/>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0852-B782-4B9D-82D0-D2D516A020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F6B42A-9C04-4F39-B378-81AFBFAF41A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E7BCC3-50B5-45FF-87F5-097985DD42CD}"/>
              </a:ext>
            </a:extLst>
          </p:cNvPr>
          <p:cNvSpPr>
            <a:spLocks noGrp="1"/>
          </p:cNvSpPr>
          <p:nvPr>
            <p:ph type="dt" sz="half" idx="10"/>
          </p:nvPr>
        </p:nvSpPr>
        <p:spPr/>
        <p:txBody>
          <a:bodyPr/>
          <a:lstStyle/>
          <a:p>
            <a:fld id="{63912A68-1B6E-4F9D-8406-2CA281EA05C8}" type="datetimeFigureOut">
              <a:rPr lang="en-US" smtClean="0"/>
              <a:t>3/20/2019</a:t>
            </a:fld>
            <a:endParaRPr lang="en-US"/>
          </a:p>
        </p:txBody>
      </p:sp>
      <p:sp>
        <p:nvSpPr>
          <p:cNvPr id="5" name="Footer Placeholder 4">
            <a:extLst>
              <a:ext uri="{FF2B5EF4-FFF2-40B4-BE49-F238E27FC236}">
                <a16:creationId xmlns:a16="http://schemas.microsoft.com/office/drawing/2014/main" id="{7C589208-0800-4C7A-B063-39F86BC43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B2147A-88EB-4841-8DFA-260250D530D7}"/>
              </a:ext>
            </a:extLst>
          </p:cNvPr>
          <p:cNvSpPr>
            <a:spLocks noGrp="1"/>
          </p:cNvSpPr>
          <p:nvPr>
            <p:ph type="sldNum" sz="quarter" idx="12"/>
          </p:nvPr>
        </p:nvSpPr>
        <p:spPr/>
        <p:txBody>
          <a:bodyPr/>
          <a:lstStyle/>
          <a:p>
            <a:fld id="{D84F0242-2F06-4B4E-9727-278EF27937C6}" type="slidenum">
              <a:rPr lang="en-US" smtClean="0"/>
              <a:t>‹#›</a:t>
            </a:fld>
            <a:endParaRPr lang="en-US"/>
          </a:p>
        </p:txBody>
      </p:sp>
    </p:spTree>
    <p:extLst>
      <p:ext uri="{BB962C8B-B14F-4D97-AF65-F5344CB8AC3E}">
        <p14:creationId xmlns:p14="http://schemas.microsoft.com/office/powerpoint/2010/main" val="26192807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3" name="Title 2"/>
          <p:cNvSpPr>
            <a:spLocks noGrp="1"/>
          </p:cNvSpPr>
          <p:nvPr>
            <p:ph type="title"/>
          </p:nvPr>
        </p:nvSpPr>
        <p:spPr>
          <a:xfrm>
            <a:off x="269242" y="289514"/>
            <a:ext cx="5461867" cy="899665"/>
          </a:xfrm>
        </p:spPr>
        <p:txBody>
          <a:bodyPr/>
          <a:lstStyle>
            <a:lvl1pPr>
              <a:defRPr sz="4400">
                <a:solidFill>
                  <a:schemeClr val="tx2"/>
                </a:solidFill>
                <a:latin typeface="+mj-lt"/>
              </a:defRPr>
            </a:lvl1pPr>
          </a:lstStyle>
          <a:p>
            <a:r>
              <a:rPr lang="en-US"/>
              <a:t>Click to edit Master title style</a:t>
            </a:r>
          </a:p>
        </p:txBody>
      </p:sp>
      <p:sp>
        <p:nvSpPr>
          <p:cNvPr id="8" name="Text Placeholder 7"/>
          <p:cNvSpPr>
            <a:spLocks noGrp="1"/>
          </p:cNvSpPr>
          <p:nvPr>
            <p:ph type="body" sz="quarter" idx="11"/>
          </p:nvPr>
        </p:nvSpPr>
        <p:spPr>
          <a:xfrm>
            <a:off x="269875" y="1189038"/>
            <a:ext cx="5461000" cy="218468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51131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Birdseye view of 3 people talking in crosswalk of office building" title="Microsoft brand photo">
            <a:extLst>
              <a:ext uri="{FF2B5EF4-FFF2-40B4-BE49-F238E27FC236}">
                <a16:creationId xmlns:a16="http://schemas.microsoft.com/office/drawing/2014/main" id="{E5EF6FD0-1A4D-4C91-8CC2-DE39CAA64A83}"/>
              </a:ext>
            </a:extLst>
          </p:cNvPr>
          <p:cNvPicPr>
            <a:picLocks noChangeAspect="1"/>
          </p:cNvPicPr>
          <p:nvPr userDrawn="1"/>
        </p:nvPicPr>
        <p:blipFill rotWithShape="1">
          <a:blip r:embed="rId3"/>
          <a:srcRect l="18641" t="2962" r="18641" b="2962"/>
          <a:stretch/>
        </p:blipFill>
        <p:spPr>
          <a:xfrm>
            <a:off x="5334000" y="0"/>
            <a:ext cx="6858000" cy="6858000"/>
          </a:xfrm>
          <a:prstGeom prst="rect">
            <a:avLst/>
          </a:prstGeom>
        </p:spPr>
      </p:pic>
    </p:spTree>
    <p:extLst>
      <p:ext uri="{BB962C8B-B14F-4D97-AF65-F5344CB8AC3E}">
        <p14:creationId xmlns:p14="http://schemas.microsoft.com/office/powerpoint/2010/main" val="2409148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Birdseye view of 3 people talking in crosswalk of office building" title="Microsoft brand photo">
            <a:extLst>
              <a:ext uri="{FF2B5EF4-FFF2-40B4-BE49-F238E27FC236}">
                <a16:creationId xmlns:a16="http://schemas.microsoft.com/office/drawing/2014/main" id="{829C785E-A3C3-4C9C-893B-929002DE7A1A}"/>
              </a:ext>
            </a:extLst>
          </p:cNvPr>
          <p:cNvPicPr>
            <a:picLocks noChangeAspect="1"/>
          </p:cNvPicPr>
          <p:nvPr userDrawn="1"/>
        </p:nvPicPr>
        <p:blipFill rotWithShape="1">
          <a:blip r:embed="rId3"/>
          <a:srcRect l="18641" t="2962" r="18641" b="2962"/>
          <a:stretch/>
        </p:blipFill>
        <p:spPr>
          <a:xfrm>
            <a:off x="5334000" y="0"/>
            <a:ext cx="6858000" cy="6858000"/>
          </a:xfrm>
          <a:prstGeom prst="rect">
            <a:avLst/>
          </a:prstGeom>
        </p:spPr>
      </p:pic>
    </p:spTree>
    <p:extLst>
      <p:ext uri="{BB962C8B-B14F-4D97-AF65-F5344CB8AC3E}">
        <p14:creationId xmlns:p14="http://schemas.microsoft.com/office/powerpoint/2010/main" val="15936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52385271"/>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1453446"/>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507765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7_COVER">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6353"/>
                    </a14:imgEffect>
                    <a14:imgEffect>
                      <a14:saturation sat="88000"/>
                    </a14:imgEffect>
                    <a14:imgEffect>
                      <a14:brightnessContrast bright="-4000" contrast="27000"/>
                    </a14:imgEffect>
                  </a14:imgLayer>
                </a14:imgProps>
              </a:ext>
              <a:ext uri="{28A0092B-C50C-407E-A947-70E740481C1C}">
                <a14:useLocalDpi xmlns:a14="http://schemas.microsoft.com/office/drawing/2010/main"/>
              </a:ext>
            </a:extLst>
          </a:blip>
          <a:srcRect t="4914" r="168" b="12761"/>
          <a:stretch/>
        </p:blipFill>
        <p:spPr>
          <a:xfrm flipH="1">
            <a:off x="-1" y="0"/>
            <a:ext cx="12472924" cy="6858000"/>
          </a:xfrm>
          <a:prstGeom prst="rect">
            <a:avLst/>
          </a:prstGeom>
        </p:spPr>
      </p:pic>
      <p:sp>
        <p:nvSpPr>
          <p:cNvPr id="13" name="Rectangle 12"/>
          <p:cNvSpPr/>
          <p:nvPr userDrawn="1"/>
        </p:nvSpPr>
        <p:spPr>
          <a:xfrm rot="16200000" flipH="1">
            <a:off x="7586575" y="1962792"/>
            <a:ext cx="3399367" cy="6412319"/>
          </a:xfrm>
          <a:prstGeom prst="rect">
            <a:avLst/>
          </a:prstGeom>
          <a:gradFill flip="none" rotWithShape="1">
            <a:gsLst>
              <a:gs pos="51000">
                <a:schemeClr val="bg2">
                  <a:alpha val="0"/>
                </a:schemeClr>
              </a:gs>
              <a:gs pos="100000">
                <a:schemeClr val="bg2">
                  <a:alpha val="57000"/>
                </a:schemeClr>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r>
              <a:rPr lang="en-US" sz="1730">
                <a:gradFill>
                  <a:gsLst>
                    <a:gs pos="53097">
                      <a:schemeClr val="tx1"/>
                    </a:gs>
                    <a:gs pos="29000">
                      <a:schemeClr val="tx1"/>
                    </a:gs>
                  </a:gsLst>
                  <a:lin ang="5400000" scaled="1"/>
                </a:gradFill>
              </a:rPr>
              <a:t> </a:t>
            </a:r>
          </a:p>
        </p:txBody>
      </p:sp>
      <p:sp>
        <p:nvSpPr>
          <p:cNvPr id="15" name="Text Placeholder 2"/>
          <p:cNvSpPr>
            <a:spLocks noGrp="1"/>
          </p:cNvSpPr>
          <p:nvPr userDrawn="1">
            <p:ph type="body" sz="quarter" idx="12" hasCustomPrompt="1"/>
          </p:nvPr>
        </p:nvSpPr>
        <p:spPr>
          <a:xfrm>
            <a:off x="94247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accent4"/>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7" name="Text Placeholder 2"/>
          <p:cNvSpPr>
            <a:spLocks noGrp="1"/>
          </p:cNvSpPr>
          <p:nvPr userDrawn="1">
            <p:ph type="body" sz="quarter" idx="10" hasCustomPrompt="1"/>
          </p:nvPr>
        </p:nvSpPr>
        <p:spPr>
          <a:xfrm>
            <a:off x="942458"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accent4"/>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cxnSp>
        <p:nvCxnSpPr>
          <p:cNvPr id="20" name="Straight Connector 19"/>
          <p:cNvCxnSpPr/>
          <p:nvPr userDrawn="1"/>
        </p:nvCxnSpPr>
        <p:spPr>
          <a:xfrm>
            <a:off x="694251" y="5187659"/>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sp>
        <p:nvSpPr>
          <p:cNvPr id="18" name="Text Placeholder 2"/>
          <p:cNvSpPr>
            <a:spLocks noGrp="1"/>
          </p:cNvSpPr>
          <p:nvPr userDrawn="1">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accent4"/>
                </a:soli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sp>
        <p:nvSpPr>
          <p:cNvPr id="10"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a:effectLst/>
        </p:spPr>
        <p:txBody>
          <a:bodyPr vert="horz" wrap="square" lIns="89642" tIns="44821" rIns="89642" bIns="44821" numCol="1" anchor="t" anchorCtr="0" compatLnSpc="1">
            <a:prstTxWarp prst="textNoShape">
              <a:avLst/>
            </a:prstTxWarp>
          </a:bodyPr>
          <a:lstStyle/>
          <a:p>
            <a:endParaRPr lang="en-US" sz="1730">
              <a:ln>
                <a:gradFill>
                  <a:gsLst>
                    <a:gs pos="0">
                      <a:schemeClr val="accent1">
                        <a:lumMod val="5000"/>
                        <a:lumOff val="95000"/>
                      </a:schemeClr>
                    </a:gs>
                    <a:gs pos="73000">
                      <a:schemeClr val="accent1">
                        <a:lumMod val="45000"/>
                        <a:lumOff val="55000"/>
                      </a:schemeClr>
                    </a:gs>
                    <a:gs pos="100000">
                      <a:schemeClr val="accent1">
                        <a:lumMod val="30000"/>
                        <a:lumOff val="70000"/>
                      </a:schemeClr>
                    </a:gs>
                  </a:gsLst>
                  <a:lin ang="5400000" scaled="1"/>
                </a:gradFill>
              </a:ln>
            </a:endParaRPr>
          </a:p>
        </p:txBody>
      </p:sp>
      <p:pic>
        <p:nvPicPr>
          <p:cNvPr id="3" name="Picture 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spTree>
    <p:extLst>
      <p:ext uri="{BB962C8B-B14F-4D97-AF65-F5344CB8AC3E}">
        <p14:creationId xmlns:p14="http://schemas.microsoft.com/office/powerpoint/2010/main" val="3601602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5996"/>
                    </a14:imgEffect>
                    <a14:imgEffect>
                      <a14:saturation sat="162000"/>
                    </a14:imgEffect>
                    <a14:imgEffect>
                      <a14:brightnessContrast bright="-18000" contrast="27000"/>
                    </a14:imgEffect>
                  </a14:imgLayer>
                </a14:imgProps>
              </a:ext>
              <a:ext uri="{28A0092B-C50C-407E-A947-70E740481C1C}">
                <a14:useLocalDpi xmlns:a14="http://schemas.microsoft.com/office/drawing/2010/main"/>
              </a:ext>
            </a:extLst>
          </a:blip>
          <a:srcRect l="9434" t="7879" r="7943" b="22583"/>
          <a:stretch/>
        </p:blipFill>
        <p:spPr>
          <a:xfrm>
            <a:off x="-34806" y="-32601"/>
            <a:ext cx="12338693" cy="6924117"/>
          </a:xfrm>
          <a:prstGeom prst="rect">
            <a:avLst/>
          </a:prstGeom>
        </p:spPr>
      </p:pic>
      <p:sp>
        <p:nvSpPr>
          <p:cNvPr id="11" name="Rectangle 10"/>
          <p:cNvSpPr/>
          <p:nvPr userDrawn="1"/>
        </p:nvSpPr>
        <p:spPr>
          <a:xfrm>
            <a:off x="4306738" y="2124438"/>
            <a:ext cx="7982701" cy="4767060"/>
          </a:xfrm>
          <a:prstGeom prst="rect">
            <a:avLst/>
          </a:prstGeom>
          <a:gradFill>
            <a:gsLst>
              <a:gs pos="66000">
                <a:srgbClr val="000000">
                  <a:alpha val="0"/>
                </a:srgbClr>
              </a:gs>
              <a:gs pos="100000">
                <a:srgbClr val="000000">
                  <a:alpha val="50000"/>
                </a:srgbClr>
              </a:gs>
            </a:gsLst>
            <a:lin ang="30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1730">
              <a:gradFill>
                <a:gsLst>
                  <a:gs pos="53097">
                    <a:schemeClr val="tx1"/>
                  </a:gs>
                  <a:gs pos="29000">
                    <a:schemeClr val="tx1"/>
                  </a:gs>
                </a:gsLst>
                <a:lin ang="5400000" scaled="1"/>
              </a:gradFill>
            </a:endParaRPr>
          </a:p>
        </p:txBody>
      </p:sp>
      <p:sp>
        <p:nvSpPr>
          <p:cNvPr id="21" name="Rectangle 20"/>
          <p:cNvSpPr/>
          <p:nvPr userDrawn="1"/>
        </p:nvSpPr>
        <p:spPr>
          <a:xfrm>
            <a:off x="-39857" y="-21327"/>
            <a:ext cx="12309540" cy="6924118"/>
          </a:xfrm>
          <a:prstGeom prst="rect">
            <a:avLst/>
          </a:prstGeom>
          <a:gradFill>
            <a:gsLst>
              <a:gs pos="38000">
                <a:schemeClr val="tx1">
                  <a:alpha val="0"/>
                </a:schemeClr>
              </a:gs>
              <a:gs pos="66000">
                <a:schemeClr val="tx1">
                  <a:alpha val="6700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14" name="Text Placeholder 2"/>
          <p:cNvSpPr>
            <a:spLocks noGrp="1"/>
          </p:cNvSpPr>
          <p:nvPr>
            <p:ph type="body" sz="quarter" idx="12" hasCustomPrompt="1"/>
          </p:nvPr>
        </p:nvSpPr>
        <p:spPr>
          <a:xfrm>
            <a:off x="94247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accent4"/>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6" name="Text Placeholder 2"/>
          <p:cNvSpPr>
            <a:spLocks noGrp="1"/>
          </p:cNvSpPr>
          <p:nvPr>
            <p:ph type="body" sz="quarter" idx="10" hasCustomPrompt="1"/>
          </p:nvPr>
        </p:nvSpPr>
        <p:spPr>
          <a:xfrm>
            <a:off x="942458"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accent4"/>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cxnSp>
        <p:nvCxnSpPr>
          <p:cNvPr id="23" name="Straight Connector 22"/>
          <p:cNvCxnSpPr/>
          <p:nvPr userDrawn="1"/>
        </p:nvCxnSpPr>
        <p:spPr>
          <a:xfrm>
            <a:off x="694251" y="5187659"/>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sp>
        <p:nvSpPr>
          <p:cNvPr id="19"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accent4"/>
                </a:soli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sp>
        <p:nvSpPr>
          <p:cNvPr id="9"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pic>
        <p:nvPicPr>
          <p:cNvPr id="24" name="Picture 2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spTree>
    <p:extLst>
      <p:ext uri="{BB962C8B-B14F-4D97-AF65-F5344CB8AC3E}">
        <p14:creationId xmlns:p14="http://schemas.microsoft.com/office/powerpoint/2010/main" val="71432542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chemeClr val="tx1"/>
              </a:solidFill>
            </a:endParaRPr>
          </a:p>
        </p:txBody>
      </p:sp>
    </p:spTree>
    <p:extLst>
      <p:ext uri="{BB962C8B-B14F-4D97-AF65-F5344CB8AC3E}">
        <p14:creationId xmlns:p14="http://schemas.microsoft.com/office/powerpoint/2010/main" val="669678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BLANK_A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474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HEADLINE ONLY">
    <p:bg>
      <p:bgRef idx="1001">
        <a:schemeClr val="bg1"/>
      </p:bgRef>
    </p:bg>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chemeClr val="tx1"/>
              </a:solidFill>
            </a:endParaRPr>
          </a:p>
        </p:txBody>
      </p:sp>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38866440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HEADLINE ONLY_ALT">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1594019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BASIC">
    <p:bg>
      <p:bgRef idx="1001">
        <a:schemeClr val="bg1"/>
      </p:bgRef>
    </p:bg>
    <p:spTree>
      <p:nvGrpSpPr>
        <p:cNvPr id="1" name=""/>
        <p:cNvGrpSpPr/>
        <p:nvPr/>
      </p:nvGrpSpPr>
      <p:grpSpPr>
        <a:xfrm>
          <a:off x="0" y="0"/>
          <a:ext cx="0" cy="0"/>
          <a:chOff x="0" y="0"/>
          <a:chExt cx="0" cy="0"/>
        </a:xfrm>
      </p:grpSpPr>
      <p:sp>
        <p:nvSpPr>
          <p:cNvPr id="5"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chemeClr val="tx1"/>
              </a:solidFill>
            </a:endParaRPr>
          </a:p>
        </p:txBody>
      </p:sp>
      <p:sp>
        <p:nvSpPr>
          <p:cNvPr id="22" name="Text Placeholder 2"/>
          <p:cNvSpPr>
            <a:spLocks noGrp="1"/>
          </p:cNvSpPr>
          <p:nvPr>
            <p:ph type="body" sz="quarter" idx="16" hasCustomPrompt="1"/>
          </p:nvPr>
        </p:nvSpPr>
        <p:spPr>
          <a:xfrm>
            <a:off x="427085" y="2142443"/>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3" name="Text Placeholder 2"/>
          <p:cNvSpPr>
            <a:spLocks noGrp="1"/>
          </p:cNvSpPr>
          <p:nvPr>
            <p:ph type="body" sz="quarter" idx="17" hasCustomPrompt="1"/>
          </p:nvPr>
        </p:nvSpPr>
        <p:spPr>
          <a:xfrm>
            <a:off x="427551" y="164538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23851346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BASIC_ALT">
    <p:bg>
      <p:bgRef idx="1001">
        <a:schemeClr val="bg1"/>
      </p:bgRef>
    </p:bg>
    <p:spTree>
      <p:nvGrpSpPr>
        <p:cNvPr id="1" name=""/>
        <p:cNvGrpSpPr/>
        <p:nvPr/>
      </p:nvGrpSpPr>
      <p:grpSpPr>
        <a:xfrm>
          <a:off x="0" y="0"/>
          <a:ext cx="0" cy="0"/>
          <a:chOff x="0" y="0"/>
          <a:chExt cx="0" cy="0"/>
        </a:xfrm>
      </p:grpSpPr>
      <p:sp>
        <p:nvSpPr>
          <p:cNvPr id="22" name="Text Placeholder 2"/>
          <p:cNvSpPr>
            <a:spLocks noGrp="1"/>
          </p:cNvSpPr>
          <p:nvPr>
            <p:ph type="body" sz="quarter" idx="16" hasCustomPrompt="1"/>
          </p:nvPr>
        </p:nvSpPr>
        <p:spPr>
          <a:xfrm>
            <a:off x="427085" y="2142443"/>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3" name="Text Placeholder 2"/>
          <p:cNvSpPr>
            <a:spLocks noGrp="1"/>
          </p:cNvSpPr>
          <p:nvPr>
            <p:ph type="body" sz="quarter" idx="17" hasCustomPrompt="1"/>
          </p:nvPr>
        </p:nvSpPr>
        <p:spPr>
          <a:xfrm>
            <a:off x="427551" y="164538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2646506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4"/>
        </a:solidFill>
        <a:effectLst/>
      </p:bgPr>
    </p:bg>
    <p:spTree>
      <p:nvGrpSpPr>
        <p:cNvPr id="1" name=""/>
        <p:cNvGrpSpPr/>
        <p:nvPr/>
      </p:nvGrpSpPr>
      <p:grpSpPr>
        <a:xfrm>
          <a:off x="0" y="0"/>
          <a:ext cx="0" cy="0"/>
          <a:chOff x="0" y="0"/>
          <a:chExt cx="0" cy="0"/>
        </a:xfrm>
      </p:grpSpPr>
      <p:sp>
        <p:nvSpPr>
          <p:cNvPr id="5" name="Freeform 4"/>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7" name="Text Placeholder 2"/>
          <p:cNvSpPr>
            <a:spLocks noGrp="1"/>
          </p:cNvSpPr>
          <p:nvPr>
            <p:ph type="body" sz="quarter" idx="16" hasCustomPrompt="1"/>
          </p:nvPr>
        </p:nvSpPr>
        <p:spPr>
          <a:xfrm>
            <a:off x="427364" y="2137830"/>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427830" y="1640770"/>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4" hasCustomPrompt="1"/>
          </p:nvPr>
        </p:nvSpPr>
        <p:spPr>
          <a:xfrm>
            <a:off x="387339" y="344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3105699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BULLETED LIST">
    <p:bg>
      <p:bgRef idx="1001">
        <a:schemeClr val="bg1"/>
      </p:bgRef>
    </p:bg>
    <p:spTree>
      <p:nvGrpSpPr>
        <p:cNvPr id="1" name=""/>
        <p:cNvGrpSpPr/>
        <p:nvPr/>
      </p:nvGrpSpPr>
      <p:grpSpPr>
        <a:xfrm>
          <a:off x="0" y="0"/>
          <a:ext cx="0" cy="0"/>
          <a:chOff x="0" y="0"/>
          <a:chExt cx="0" cy="0"/>
        </a:xfrm>
      </p:grpSpPr>
      <p:sp>
        <p:nvSpPr>
          <p:cNvPr id="4"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chemeClr val="tx1"/>
              </a:solidFill>
            </a:endParaRP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mn-lt"/>
                <a:ea typeface="+mn-ea"/>
                <a:cs typeface="+mn-cs"/>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mn-lt"/>
                <a:ea typeface="+mn-ea"/>
                <a:cs typeface="+mn-cs"/>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mn-lt"/>
                <a:ea typeface="+mn-ea"/>
                <a:cs typeface="+mn-cs"/>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2456999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8_BULLETED LIST_ALT">
    <p:bg>
      <p:bgRef idx="1001">
        <a:schemeClr val="bg1"/>
      </p:bgRef>
    </p:bg>
    <p:spTree>
      <p:nvGrpSpPr>
        <p:cNvPr id="1" name=""/>
        <p:cNvGrpSpPr/>
        <p:nvPr/>
      </p:nvGrpSpPr>
      <p:grpSpPr>
        <a:xfrm>
          <a:off x="0" y="0"/>
          <a:ext cx="0" cy="0"/>
          <a:chOff x="0" y="0"/>
          <a:chExt cx="0" cy="0"/>
        </a:xfrm>
      </p:grpSpPr>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mn-lt"/>
                <a:ea typeface="+mn-ea"/>
                <a:cs typeface="+mn-cs"/>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mn-lt"/>
                <a:ea typeface="+mn-ea"/>
                <a:cs typeface="+mn-cs"/>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mn-lt"/>
                <a:ea typeface="+mn-ea"/>
                <a:cs typeface="+mn-cs"/>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14049268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1_TWO COLUMN">
    <p:bg>
      <p:bgRef idx="1001">
        <a:schemeClr val="bg1"/>
      </p:bgRef>
    </p:bg>
    <p:spTree>
      <p:nvGrpSpPr>
        <p:cNvPr id="1" name=""/>
        <p:cNvGrpSpPr/>
        <p:nvPr/>
      </p:nvGrpSpPr>
      <p:grpSpPr>
        <a:xfrm>
          <a:off x="0" y="0"/>
          <a:ext cx="0" cy="0"/>
          <a:chOff x="0" y="0"/>
          <a:chExt cx="0" cy="0"/>
        </a:xfrm>
      </p:grpSpPr>
      <p:sp>
        <p:nvSpPr>
          <p:cNvPr id="7"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chemeClr val="tx1"/>
              </a:solidFill>
            </a:endParaRP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3" name="Table Placeholder 2">
            <a:extLst>
              <a:ext uri="{FF2B5EF4-FFF2-40B4-BE49-F238E27FC236}">
                <a16:creationId xmlns:a16="http://schemas.microsoft.com/office/drawing/2014/main" id="{F89C358E-750D-4ACF-A6FD-43A1F1715D54}"/>
              </a:ext>
            </a:extLst>
          </p:cNvPr>
          <p:cNvSpPr>
            <a:spLocks noGrp="1"/>
          </p:cNvSpPr>
          <p:nvPr>
            <p:ph type="tbl" sz="quarter" idx="15"/>
          </p:nvPr>
        </p:nvSpPr>
        <p:spPr>
          <a:xfrm>
            <a:off x="1412390" y="1303273"/>
            <a:ext cx="8825087" cy="4691115"/>
          </a:xfrm>
        </p:spPr>
        <p:txBody>
          <a:bodyPr/>
          <a:lstStyle/>
          <a:p>
            <a:endParaRPr lang="en-US"/>
          </a:p>
        </p:txBody>
      </p:sp>
    </p:spTree>
    <p:custDataLst>
      <p:tags r:id="rId1"/>
    </p:custDataLst>
    <p:extLst>
      <p:ext uri="{BB962C8B-B14F-4D97-AF65-F5344CB8AC3E}">
        <p14:creationId xmlns:p14="http://schemas.microsoft.com/office/powerpoint/2010/main" val="1034437370"/>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2_TWO COLUMN_ALT">
    <p:bg>
      <p:bgRef idx="1001">
        <a:schemeClr val="bg1"/>
      </p:bgRef>
    </p:bg>
    <p:spTree>
      <p:nvGrpSpPr>
        <p:cNvPr id="1" name=""/>
        <p:cNvGrpSpPr/>
        <p:nvPr/>
      </p:nvGrpSpPr>
      <p:grpSpPr>
        <a:xfrm>
          <a:off x="0" y="0"/>
          <a:ext cx="0" cy="0"/>
          <a:chOff x="0" y="0"/>
          <a:chExt cx="0" cy="0"/>
        </a:xfrm>
      </p:grpSpPr>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able Placeholder 2">
            <a:extLst>
              <a:ext uri="{FF2B5EF4-FFF2-40B4-BE49-F238E27FC236}">
                <a16:creationId xmlns:a16="http://schemas.microsoft.com/office/drawing/2014/main" id="{B5604CC3-B65A-4AC3-9D8C-3603AD2345CA}"/>
              </a:ext>
            </a:extLst>
          </p:cNvPr>
          <p:cNvSpPr>
            <a:spLocks noGrp="1"/>
          </p:cNvSpPr>
          <p:nvPr>
            <p:ph type="tbl" sz="quarter" idx="15"/>
          </p:nvPr>
        </p:nvSpPr>
        <p:spPr>
          <a:xfrm>
            <a:off x="1412390" y="1303273"/>
            <a:ext cx="8825087" cy="4691115"/>
          </a:xfrm>
        </p:spPr>
        <p:txBody>
          <a:bodyPr/>
          <a:lstStyle/>
          <a:p>
            <a:endParaRPr lang="en-US"/>
          </a:p>
        </p:txBody>
      </p:sp>
    </p:spTree>
    <p:custDataLst>
      <p:tags r:id="rId1"/>
    </p:custDataLst>
    <p:extLst>
      <p:ext uri="{BB962C8B-B14F-4D97-AF65-F5344CB8AC3E}">
        <p14:creationId xmlns:p14="http://schemas.microsoft.com/office/powerpoint/2010/main" val="188467295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2_TWO COLUMN DARK">
    <p:bg>
      <p:bgPr>
        <a:solidFill>
          <a:schemeClr val="accent4"/>
        </a:solidFill>
        <a:effectLst/>
      </p:bgPr>
    </p:bg>
    <p:spTree>
      <p:nvGrpSpPr>
        <p:cNvPr id="1" name=""/>
        <p:cNvGrpSpPr/>
        <p:nvPr/>
      </p:nvGrpSpPr>
      <p:grpSpPr>
        <a:xfrm>
          <a:off x="0" y="0"/>
          <a:ext cx="0" cy="0"/>
          <a:chOff x="0" y="0"/>
          <a:chExt cx="0" cy="0"/>
        </a:xfrm>
      </p:grpSpPr>
      <p:sp>
        <p:nvSpPr>
          <p:cNvPr id="7"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6" name="Text Placeholder 2"/>
          <p:cNvSpPr>
            <a:spLocks noGrp="1"/>
          </p:cNvSpPr>
          <p:nvPr>
            <p:ph type="body" sz="quarter" idx="14" hasCustomPrompt="1"/>
          </p:nvPr>
        </p:nvSpPr>
        <p:spPr>
          <a:xfrm>
            <a:off x="391965" y="34028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91150">
                      <a:schemeClr val="tx1"/>
                    </a:gs>
                    <a:gs pos="74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Table Placeholder 2">
            <a:extLst>
              <a:ext uri="{FF2B5EF4-FFF2-40B4-BE49-F238E27FC236}">
                <a16:creationId xmlns:a16="http://schemas.microsoft.com/office/drawing/2014/main" id="{BDD6FD4B-8050-4298-999E-16738CDC6B30}"/>
              </a:ext>
            </a:extLst>
          </p:cNvPr>
          <p:cNvSpPr>
            <a:spLocks noGrp="1"/>
          </p:cNvSpPr>
          <p:nvPr>
            <p:ph type="tbl" sz="quarter" idx="15"/>
          </p:nvPr>
        </p:nvSpPr>
        <p:spPr>
          <a:xfrm>
            <a:off x="1412390" y="1303273"/>
            <a:ext cx="8825087" cy="4691115"/>
          </a:xfrm>
        </p:spPr>
        <p:txBody>
          <a:bodyPr/>
          <a:lstStyle/>
          <a:p>
            <a:endParaRPr lang="en-US"/>
          </a:p>
        </p:txBody>
      </p:sp>
    </p:spTree>
    <p:custDataLst>
      <p:tags r:id="rId1"/>
    </p:custDataLst>
    <p:extLst>
      <p:ext uri="{BB962C8B-B14F-4D97-AF65-F5344CB8AC3E}">
        <p14:creationId xmlns:p14="http://schemas.microsoft.com/office/powerpoint/2010/main" val="174741311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4"/>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8" name="Text Placeholder 2"/>
          <p:cNvSpPr>
            <a:spLocks noGrp="1"/>
          </p:cNvSpPr>
          <p:nvPr>
            <p:ph type="body" sz="quarter" idx="17" hasCustomPrompt="1"/>
          </p:nvPr>
        </p:nvSpPr>
        <p:spPr>
          <a:xfrm>
            <a:off x="437789" y="1695878"/>
            <a:ext cx="10773081" cy="2984830"/>
          </a:xfrm>
        </p:spPr>
        <p:txBody>
          <a:bodyPr lIns="0" tIns="0" rIns="0" bIns="0">
            <a:noAutofit/>
          </a:bodyPr>
          <a:lstStyle>
            <a:lvl1pPr marL="0" marR="0" indent="0" algn="l" defTabSz="498603" rtl="0" eaLnBrk="1" fontAlgn="auto" latinLnBrk="0" hangingPunct="1">
              <a:lnSpc>
                <a:spcPct val="114000"/>
              </a:lnSpc>
              <a:spcBef>
                <a:spcPts val="1765"/>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
        <p:nvSpPr>
          <p:cNvPr id="17" name="Text Placeholder 2"/>
          <p:cNvSpPr>
            <a:spLocks noGrp="1"/>
          </p:cNvSpPr>
          <p:nvPr>
            <p:ph type="body" sz="quarter" idx="14" hasCustomPrompt="1"/>
          </p:nvPr>
        </p:nvSpPr>
        <p:spPr>
          <a:xfrm>
            <a:off x="391085" y="34028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367440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9_TWO COLUMN">
    <p:bg>
      <p:bgRef idx="1001">
        <a:schemeClr val="bg1"/>
      </p:bgRef>
    </p:bg>
    <p:spTree>
      <p:nvGrpSpPr>
        <p:cNvPr id="1" name=""/>
        <p:cNvGrpSpPr/>
        <p:nvPr/>
      </p:nvGrpSpPr>
      <p:grpSpPr>
        <a:xfrm>
          <a:off x="0" y="0"/>
          <a:ext cx="0" cy="0"/>
          <a:chOff x="0" y="0"/>
          <a:chExt cx="0" cy="0"/>
        </a:xfrm>
      </p:grpSpPr>
      <p:sp>
        <p:nvSpPr>
          <p:cNvPr id="7"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chemeClr val="tx1"/>
              </a:solidFill>
            </a:endParaRPr>
          </a:p>
        </p:txBody>
      </p:sp>
      <p:sp>
        <p:nvSpPr>
          <p:cNvPr id="18" name="Text Placeholder 2"/>
          <p:cNvSpPr>
            <a:spLocks noGrp="1"/>
          </p:cNvSpPr>
          <p:nvPr>
            <p:ph type="body" sz="quarter" idx="16" hasCustomPrompt="1"/>
          </p:nvPr>
        </p:nvSpPr>
        <p:spPr>
          <a:xfrm>
            <a:off x="630989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27550"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131698125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0_TWO COLUMN_ALT">
    <p:bg>
      <p:bgRef idx="1001">
        <a:schemeClr val="bg1"/>
      </p:bgRef>
    </p:bg>
    <p:spTree>
      <p:nvGrpSpPr>
        <p:cNvPr id="1" name=""/>
        <p:cNvGrpSpPr/>
        <p:nvPr/>
      </p:nvGrpSpPr>
      <p:grpSpPr>
        <a:xfrm>
          <a:off x="0" y="0"/>
          <a:ext cx="0" cy="0"/>
          <a:chOff x="0" y="0"/>
          <a:chExt cx="0" cy="0"/>
        </a:xfrm>
      </p:grpSpPr>
      <p:sp>
        <p:nvSpPr>
          <p:cNvPr id="18" name="Text Placeholder 2"/>
          <p:cNvSpPr>
            <a:spLocks noGrp="1"/>
          </p:cNvSpPr>
          <p:nvPr>
            <p:ph type="body" sz="quarter" idx="16" hasCustomPrompt="1"/>
          </p:nvPr>
        </p:nvSpPr>
        <p:spPr>
          <a:xfrm>
            <a:off x="630989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27550"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255500734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4"/>
        </a:solidFill>
        <a:effectLst/>
      </p:bgPr>
    </p:bg>
    <p:spTree>
      <p:nvGrpSpPr>
        <p:cNvPr id="1" name=""/>
        <p:cNvGrpSpPr/>
        <p:nvPr/>
      </p:nvGrpSpPr>
      <p:grpSpPr>
        <a:xfrm>
          <a:off x="0" y="0"/>
          <a:ext cx="0" cy="0"/>
          <a:chOff x="0" y="0"/>
          <a:chExt cx="0" cy="0"/>
        </a:xfrm>
      </p:grpSpPr>
      <p:sp>
        <p:nvSpPr>
          <p:cNvPr id="7"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18" name="Text Placeholder 2"/>
          <p:cNvSpPr>
            <a:spLocks noGrp="1"/>
          </p:cNvSpPr>
          <p:nvPr>
            <p:ph type="body" sz="quarter" idx="16" hasCustomPrompt="1"/>
          </p:nvPr>
        </p:nvSpPr>
        <p:spPr>
          <a:xfrm>
            <a:off x="6309899"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27365"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27836"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91965" y="34028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91150">
                      <a:schemeClr val="tx1"/>
                    </a:gs>
                    <a:gs pos="74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235981746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0_TWO COLUMN">
    <p:bg>
      <p:bgRef idx="1001">
        <a:schemeClr val="bg1"/>
      </p:bgRef>
    </p:bg>
    <p:spTree>
      <p:nvGrpSpPr>
        <p:cNvPr id="1" name=""/>
        <p:cNvGrpSpPr/>
        <p:nvPr/>
      </p:nvGrpSpPr>
      <p:grpSpPr>
        <a:xfrm>
          <a:off x="0" y="0"/>
          <a:ext cx="0" cy="0"/>
          <a:chOff x="0" y="0"/>
          <a:chExt cx="0" cy="0"/>
        </a:xfrm>
      </p:grpSpPr>
      <p:sp>
        <p:nvSpPr>
          <p:cNvPr id="7"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chemeClr val="tx1"/>
              </a:solidFill>
            </a:endParaRPr>
          </a:p>
        </p:txBody>
      </p:sp>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3" name="Picture Placeholder 2">
            <a:extLst>
              <a:ext uri="{FF2B5EF4-FFF2-40B4-BE49-F238E27FC236}">
                <a16:creationId xmlns:a16="http://schemas.microsoft.com/office/drawing/2014/main" id="{3E8A363B-BD41-402C-8AE2-9ACEBF039842}"/>
              </a:ext>
            </a:extLst>
          </p:cNvPr>
          <p:cNvSpPr>
            <a:spLocks noGrp="1"/>
          </p:cNvSpPr>
          <p:nvPr>
            <p:ph type="pic" sz="quarter" idx="15"/>
          </p:nvPr>
        </p:nvSpPr>
        <p:spPr>
          <a:xfrm>
            <a:off x="6598683" y="1340159"/>
            <a:ext cx="4424542" cy="4336448"/>
          </a:xfrm>
        </p:spPr>
        <p:txBody>
          <a:bodyPr/>
          <a:lstStyle/>
          <a:p>
            <a:endParaRPr lang="en-US"/>
          </a:p>
        </p:txBody>
      </p:sp>
    </p:spTree>
    <p:custDataLst>
      <p:tags r:id="rId1"/>
    </p:custDataLst>
    <p:extLst>
      <p:ext uri="{BB962C8B-B14F-4D97-AF65-F5344CB8AC3E}">
        <p14:creationId xmlns:p14="http://schemas.microsoft.com/office/powerpoint/2010/main" val="274100090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1_TWO COLUMN_ALT">
    <p:bg>
      <p:bgRef idx="1001">
        <a:schemeClr val="bg1"/>
      </p:bgRef>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Picture Placeholder 2">
            <a:extLst>
              <a:ext uri="{FF2B5EF4-FFF2-40B4-BE49-F238E27FC236}">
                <a16:creationId xmlns:a16="http://schemas.microsoft.com/office/drawing/2014/main" id="{CA97C1D7-3840-4C23-9ECD-C93E32CEF797}"/>
              </a:ext>
            </a:extLst>
          </p:cNvPr>
          <p:cNvSpPr>
            <a:spLocks noGrp="1"/>
          </p:cNvSpPr>
          <p:nvPr>
            <p:ph type="pic" sz="quarter" idx="15"/>
          </p:nvPr>
        </p:nvSpPr>
        <p:spPr>
          <a:xfrm>
            <a:off x="6598683" y="1340159"/>
            <a:ext cx="4424542" cy="4336448"/>
          </a:xfrm>
        </p:spPr>
        <p:txBody>
          <a:bodyPr/>
          <a:lstStyle/>
          <a:p>
            <a:endParaRPr lang="en-US"/>
          </a:p>
        </p:txBody>
      </p:sp>
    </p:spTree>
    <p:custDataLst>
      <p:tags r:id="rId1"/>
    </p:custDataLst>
    <p:extLst>
      <p:ext uri="{BB962C8B-B14F-4D97-AF65-F5344CB8AC3E}">
        <p14:creationId xmlns:p14="http://schemas.microsoft.com/office/powerpoint/2010/main" val="102697387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1_TWO COLUMN DARK">
    <p:bg>
      <p:bgPr>
        <a:solidFill>
          <a:schemeClr val="accent4"/>
        </a:solidFill>
        <a:effectLst/>
      </p:bgPr>
    </p:bg>
    <p:spTree>
      <p:nvGrpSpPr>
        <p:cNvPr id="1" name=""/>
        <p:cNvGrpSpPr/>
        <p:nvPr/>
      </p:nvGrpSpPr>
      <p:grpSpPr>
        <a:xfrm>
          <a:off x="0" y="0"/>
          <a:ext cx="0" cy="0"/>
          <a:chOff x="0" y="0"/>
          <a:chExt cx="0" cy="0"/>
        </a:xfrm>
      </p:grpSpPr>
      <p:sp>
        <p:nvSpPr>
          <p:cNvPr id="7"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8" name="Text Placeholder 2"/>
          <p:cNvSpPr>
            <a:spLocks noGrp="1"/>
          </p:cNvSpPr>
          <p:nvPr userDrawn="1">
            <p:ph type="body" sz="quarter" idx="11" hasCustomPrompt="1"/>
          </p:nvPr>
        </p:nvSpPr>
        <p:spPr>
          <a:xfrm>
            <a:off x="427365"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1965" y="34028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91150">
                      <a:schemeClr val="tx1"/>
                    </a:gs>
                    <a:gs pos="74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Picture Placeholder 2">
            <a:extLst>
              <a:ext uri="{FF2B5EF4-FFF2-40B4-BE49-F238E27FC236}">
                <a16:creationId xmlns:a16="http://schemas.microsoft.com/office/drawing/2014/main" id="{516036B0-DE17-4BC1-B619-0CCD1EE5C338}"/>
              </a:ext>
            </a:extLst>
          </p:cNvPr>
          <p:cNvSpPr>
            <a:spLocks noGrp="1"/>
          </p:cNvSpPr>
          <p:nvPr>
            <p:ph type="pic" sz="quarter" idx="15"/>
          </p:nvPr>
        </p:nvSpPr>
        <p:spPr>
          <a:xfrm>
            <a:off x="6598683" y="1340159"/>
            <a:ext cx="4424542" cy="4336448"/>
          </a:xfrm>
        </p:spPr>
        <p:txBody>
          <a:bodyPr/>
          <a:lstStyle/>
          <a:p>
            <a:endParaRPr lang="en-US"/>
          </a:p>
        </p:txBody>
      </p:sp>
    </p:spTree>
    <p:custDataLst>
      <p:tags r:id="rId1"/>
    </p:custDataLst>
    <p:extLst>
      <p:ext uri="{BB962C8B-B14F-4D97-AF65-F5344CB8AC3E}">
        <p14:creationId xmlns:p14="http://schemas.microsoft.com/office/powerpoint/2010/main" val="350234109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1_THREE COLUMN">
    <p:bg>
      <p:bgRef idx="1001">
        <a:schemeClr val="bg1"/>
      </p:bgRef>
    </p:bg>
    <p:spTree>
      <p:nvGrpSpPr>
        <p:cNvPr id="1" name=""/>
        <p:cNvGrpSpPr/>
        <p:nvPr/>
      </p:nvGrpSpPr>
      <p:grpSpPr>
        <a:xfrm>
          <a:off x="0" y="0"/>
          <a:ext cx="0" cy="0"/>
          <a:chOff x="0" y="0"/>
          <a:chExt cx="0" cy="0"/>
        </a:xfrm>
      </p:grpSpPr>
      <p:sp>
        <p:nvSpPr>
          <p:cNvPr id="10"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chemeClr val="tx1"/>
              </a:solidFill>
            </a:endParaRP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406535956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2_THREE COLUMN_ALT">
    <p:bg>
      <p:bgRef idx="1001">
        <a:schemeClr val="bg1"/>
      </p:bgRef>
    </p:bg>
    <p:spTree>
      <p:nvGrpSpPr>
        <p:cNvPr id="1" name=""/>
        <p:cNvGrpSpPr/>
        <p:nvPr/>
      </p:nvGrpSpPr>
      <p:grpSpPr>
        <a:xfrm>
          <a:off x="0" y="0"/>
          <a:ext cx="0" cy="0"/>
          <a:chOff x="0" y="0"/>
          <a:chExt cx="0" cy="0"/>
        </a:xfrm>
      </p:grpSpPr>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129129754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4"/>
        </a:solidFill>
        <a:effectLst/>
      </p:bgPr>
    </p:bg>
    <p:spTree>
      <p:nvGrpSpPr>
        <p:cNvPr id="1" name=""/>
        <p:cNvGrpSpPr/>
        <p:nvPr/>
      </p:nvGrpSpPr>
      <p:grpSpPr>
        <a:xfrm>
          <a:off x="0" y="0"/>
          <a:ext cx="0" cy="0"/>
          <a:chOff x="0" y="0"/>
          <a:chExt cx="0" cy="0"/>
        </a:xfrm>
      </p:grpSpPr>
      <p:sp>
        <p:nvSpPr>
          <p:cNvPr id="10"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16763">
                      <a:schemeClr val="tx1"/>
                    </a:gs>
                    <a:gs pos="38728">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61908539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2_THREE COLUMN">
    <p:bg>
      <p:bgRef idx="1001">
        <a:schemeClr val="bg1"/>
      </p:bgRef>
    </p:bg>
    <p:spTree>
      <p:nvGrpSpPr>
        <p:cNvPr id="1" name=""/>
        <p:cNvGrpSpPr/>
        <p:nvPr/>
      </p:nvGrpSpPr>
      <p:grpSpPr>
        <a:xfrm>
          <a:off x="0" y="0"/>
          <a:ext cx="0" cy="0"/>
          <a:chOff x="0" y="0"/>
          <a:chExt cx="0" cy="0"/>
        </a:xfrm>
      </p:grpSpPr>
      <p:sp>
        <p:nvSpPr>
          <p:cNvPr id="10"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chemeClr val="tx1"/>
              </a:solidFill>
            </a:endParaRP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3" name="Picture Placeholder 2">
            <a:extLst>
              <a:ext uri="{FF2B5EF4-FFF2-40B4-BE49-F238E27FC236}">
                <a16:creationId xmlns:a16="http://schemas.microsoft.com/office/drawing/2014/main" id="{2596EF47-F642-49E9-854D-29CD47AFEF45}"/>
              </a:ext>
            </a:extLst>
          </p:cNvPr>
          <p:cNvSpPr>
            <a:spLocks noGrp="1"/>
          </p:cNvSpPr>
          <p:nvPr>
            <p:ph type="pic" sz="quarter" idx="18"/>
          </p:nvPr>
        </p:nvSpPr>
        <p:spPr>
          <a:xfrm>
            <a:off x="8351068" y="1645383"/>
            <a:ext cx="3451858" cy="3102132"/>
          </a:xfrm>
        </p:spPr>
        <p:txBody>
          <a:bodyPr/>
          <a:lstStyle/>
          <a:p>
            <a:endParaRPr lang="en-US"/>
          </a:p>
        </p:txBody>
      </p:sp>
    </p:spTree>
    <p:custDataLst>
      <p:tags r:id="rId1"/>
    </p:custDataLst>
    <p:extLst>
      <p:ext uri="{BB962C8B-B14F-4D97-AF65-F5344CB8AC3E}">
        <p14:creationId xmlns:p14="http://schemas.microsoft.com/office/powerpoint/2010/main" val="394168532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3_THREE COLUMN_ALT">
    <p:bg>
      <p:bgRef idx="1001">
        <a:schemeClr val="bg1"/>
      </p:bgRef>
    </p:bg>
    <p:spTree>
      <p:nvGrpSpPr>
        <p:cNvPr id="1" name=""/>
        <p:cNvGrpSpPr/>
        <p:nvPr/>
      </p:nvGrpSpPr>
      <p:grpSpPr>
        <a:xfrm>
          <a:off x="0" y="0"/>
          <a:ext cx="0" cy="0"/>
          <a:chOff x="0" y="0"/>
          <a:chExt cx="0" cy="0"/>
        </a:xfrm>
      </p:grpSpPr>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Picture Placeholder 2">
            <a:extLst>
              <a:ext uri="{FF2B5EF4-FFF2-40B4-BE49-F238E27FC236}">
                <a16:creationId xmlns:a16="http://schemas.microsoft.com/office/drawing/2014/main" id="{5123CDCF-0420-4D0E-812D-654002494A8E}"/>
              </a:ext>
            </a:extLst>
          </p:cNvPr>
          <p:cNvSpPr>
            <a:spLocks noGrp="1"/>
          </p:cNvSpPr>
          <p:nvPr>
            <p:ph type="pic" sz="quarter" idx="18"/>
          </p:nvPr>
        </p:nvSpPr>
        <p:spPr>
          <a:xfrm>
            <a:off x="8351068" y="1645383"/>
            <a:ext cx="3451858" cy="3102132"/>
          </a:xfrm>
        </p:spPr>
        <p:txBody>
          <a:bodyPr/>
          <a:lstStyle/>
          <a:p>
            <a:endParaRPr lang="en-US"/>
          </a:p>
        </p:txBody>
      </p:sp>
    </p:spTree>
    <p:custDataLst>
      <p:tags r:id="rId1"/>
    </p:custDataLst>
    <p:extLst>
      <p:ext uri="{BB962C8B-B14F-4D97-AF65-F5344CB8AC3E}">
        <p14:creationId xmlns:p14="http://schemas.microsoft.com/office/powerpoint/2010/main" val="208841531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3_THREE COLUMN DARK">
    <p:bg>
      <p:bgPr>
        <a:solidFill>
          <a:schemeClr val="accent4"/>
        </a:solidFill>
        <a:effectLst/>
      </p:bgPr>
    </p:bg>
    <p:spTree>
      <p:nvGrpSpPr>
        <p:cNvPr id="1" name=""/>
        <p:cNvGrpSpPr/>
        <p:nvPr/>
      </p:nvGrpSpPr>
      <p:grpSpPr>
        <a:xfrm>
          <a:off x="0" y="0"/>
          <a:ext cx="0" cy="0"/>
          <a:chOff x="0" y="0"/>
          <a:chExt cx="0" cy="0"/>
        </a:xfrm>
      </p:grpSpPr>
      <p:sp>
        <p:nvSpPr>
          <p:cNvPr id="10"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16763">
                      <a:schemeClr val="tx1"/>
                    </a:gs>
                    <a:gs pos="38728">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1" name="Picture Placeholder 2">
            <a:extLst>
              <a:ext uri="{FF2B5EF4-FFF2-40B4-BE49-F238E27FC236}">
                <a16:creationId xmlns:a16="http://schemas.microsoft.com/office/drawing/2014/main" id="{C3BA01F1-B0D6-453F-8C82-A91C231FE001}"/>
              </a:ext>
            </a:extLst>
          </p:cNvPr>
          <p:cNvSpPr>
            <a:spLocks noGrp="1"/>
          </p:cNvSpPr>
          <p:nvPr>
            <p:ph type="pic" sz="quarter" idx="18"/>
          </p:nvPr>
        </p:nvSpPr>
        <p:spPr>
          <a:xfrm>
            <a:off x="8351068" y="1645383"/>
            <a:ext cx="3451858" cy="3102132"/>
          </a:xfrm>
        </p:spPr>
        <p:txBody>
          <a:bodyPr/>
          <a:lstStyle/>
          <a:p>
            <a:endParaRPr lang="en-US"/>
          </a:p>
        </p:txBody>
      </p:sp>
    </p:spTree>
    <p:custDataLst>
      <p:tags r:id="rId1"/>
    </p:custDataLst>
    <p:extLst>
      <p:ext uri="{BB962C8B-B14F-4D97-AF65-F5344CB8AC3E}">
        <p14:creationId xmlns:p14="http://schemas.microsoft.com/office/powerpoint/2010/main" val="47143756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3_THREE COLUMN">
    <p:bg>
      <p:bgRef idx="1001">
        <a:schemeClr val="bg1"/>
      </p:bgRef>
    </p:bg>
    <p:spTree>
      <p:nvGrpSpPr>
        <p:cNvPr id="1" name=""/>
        <p:cNvGrpSpPr/>
        <p:nvPr/>
      </p:nvGrpSpPr>
      <p:grpSpPr>
        <a:xfrm>
          <a:off x="0" y="0"/>
          <a:ext cx="0" cy="0"/>
          <a:chOff x="0" y="0"/>
          <a:chExt cx="0" cy="0"/>
        </a:xfrm>
      </p:grpSpPr>
      <p:sp>
        <p:nvSpPr>
          <p:cNvPr id="10"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chemeClr val="tx1"/>
              </a:solidFill>
            </a:endParaRP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6" name="Picture Placeholder 2">
            <a:extLst>
              <a:ext uri="{FF2B5EF4-FFF2-40B4-BE49-F238E27FC236}">
                <a16:creationId xmlns:a16="http://schemas.microsoft.com/office/drawing/2014/main" id="{28E1C0FB-8374-458D-A507-7BEDEE726B05}"/>
              </a:ext>
            </a:extLst>
          </p:cNvPr>
          <p:cNvSpPr>
            <a:spLocks noGrp="1"/>
          </p:cNvSpPr>
          <p:nvPr>
            <p:ph type="pic" sz="quarter" idx="24"/>
          </p:nvPr>
        </p:nvSpPr>
        <p:spPr>
          <a:xfrm>
            <a:off x="8536531" y="3764737"/>
            <a:ext cx="2484628" cy="2178605"/>
          </a:xfrm>
        </p:spPr>
        <p:txBody>
          <a:bodyPr/>
          <a:lstStyle/>
          <a:p>
            <a:endParaRPr lang="en-US"/>
          </a:p>
        </p:txBody>
      </p:sp>
      <p:sp>
        <p:nvSpPr>
          <p:cNvPr id="20" name="Picture Placeholder 2">
            <a:extLst>
              <a:ext uri="{FF2B5EF4-FFF2-40B4-BE49-F238E27FC236}">
                <a16:creationId xmlns:a16="http://schemas.microsoft.com/office/drawing/2014/main" id="{62A876E1-5A05-4493-A944-61EB617402F6}"/>
              </a:ext>
            </a:extLst>
          </p:cNvPr>
          <p:cNvSpPr>
            <a:spLocks noGrp="1"/>
          </p:cNvSpPr>
          <p:nvPr>
            <p:ph type="pic" sz="quarter" idx="25"/>
          </p:nvPr>
        </p:nvSpPr>
        <p:spPr>
          <a:xfrm>
            <a:off x="8536531" y="1334716"/>
            <a:ext cx="2484628" cy="2178605"/>
          </a:xfrm>
        </p:spPr>
        <p:txBody>
          <a:bodyPr/>
          <a:lstStyle/>
          <a:p>
            <a:endParaRPr lang="en-US"/>
          </a:p>
        </p:txBody>
      </p:sp>
      <p:sp>
        <p:nvSpPr>
          <p:cNvPr id="21" name="Picture Placeholder 2">
            <a:extLst>
              <a:ext uri="{FF2B5EF4-FFF2-40B4-BE49-F238E27FC236}">
                <a16:creationId xmlns:a16="http://schemas.microsoft.com/office/drawing/2014/main" id="{8D1032D3-2DDF-4A14-A4AF-B1A464340E05}"/>
              </a:ext>
            </a:extLst>
          </p:cNvPr>
          <p:cNvSpPr>
            <a:spLocks noGrp="1"/>
          </p:cNvSpPr>
          <p:nvPr>
            <p:ph type="pic" sz="quarter" idx="26"/>
          </p:nvPr>
        </p:nvSpPr>
        <p:spPr>
          <a:xfrm>
            <a:off x="4852678" y="3764737"/>
            <a:ext cx="2484628" cy="2178605"/>
          </a:xfrm>
        </p:spPr>
        <p:txBody>
          <a:bodyPr/>
          <a:lstStyle/>
          <a:p>
            <a:endParaRPr lang="en-US"/>
          </a:p>
        </p:txBody>
      </p:sp>
      <p:sp>
        <p:nvSpPr>
          <p:cNvPr id="22" name="Picture Placeholder 2">
            <a:extLst>
              <a:ext uri="{FF2B5EF4-FFF2-40B4-BE49-F238E27FC236}">
                <a16:creationId xmlns:a16="http://schemas.microsoft.com/office/drawing/2014/main" id="{C4FD17F9-B03B-4E3B-9558-CCF41AA435F4}"/>
              </a:ext>
            </a:extLst>
          </p:cNvPr>
          <p:cNvSpPr>
            <a:spLocks noGrp="1"/>
          </p:cNvSpPr>
          <p:nvPr>
            <p:ph type="pic" sz="quarter" idx="27"/>
          </p:nvPr>
        </p:nvSpPr>
        <p:spPr>
          <a:xfrm>
            <a:off x="4852678" y="1334716"/>
            <a:ext cx="2484628" cy="2178605"/>
          </a:xfrm>
        </p:spPr>
        <p:txBody>
          <a:bodyPr/>
          <a:lstStyle/>
          <a:p>
            <a:endParaRPr lang="en-US"/>
          </a:p>
        </p:txBody>
      </p:sp>
      <p:sp>
        <p:nvSpPr>
          <p:cNvPr id="25" name="Picture Placeholder 2">
            <a:extLst>
              <a:ext uri="{FF2B5EF4-FFF2-40B4-BE49-F238E27FC236}">
                <a16:creationId xmlns:a16="http://schemas.microsoft.com/office/drawing/2014/main" id="{83BFA849-5E45-4A09-84CC-8966FE40DB0C}"/>
              </a:ext>
            </a:extLst>
          </p:cNvPr>
          <p:cNvSpPr>
            <a:spLocks noGrp="1"/>
          </p:cNvSpPr>
          <p:nvPr>
            <p:ph type="pic" sz="quarter" idx="30"/>
          </p:nvPr>
        </p:nvSpPr>
        <p:spPr>
          <a:xfrm>
            <a:off x="1168825" y="3764737"/>
            <a:ext cx="2484628" cy="2178605"/>
          </a:xfrm>
        </p:spPr>
        <p:txBody>
          <a:bodyPr/>
          <a:lstStyle/>
          <a:p>
            <a:endParaRPr lang="en-US"/>
          </a:p>
        </p:txBody>
      </p:sp>
      <p:sp>
        <p:nvSpPr>
          <p:cNvPr id="26" name="Picture Placeholder 2">
            <a:extLst>
              <a:ext uri="{FF2B5EF4-FFF2-40B4-BE49-F238E27FC236}">
                <a16:creationId xmlns:a16="http://schemas.microsoft.com/office/drawing/2014/main" id="{9A1E48D5-4769-497D-8282-1733AD5E8B84}"/>
              </a:ext>
            </a:extLst>
          </p:cNvPr>
          <p:cNvSpPr>
            <a:spLocks noGrp="1"/>
          </p:cNvSpPr>
          <p:nvPr>
            <p:ph type="pic" sz="quarter" idx="31"/>
          </p:nvPr>
        </p:nvSpPr>
        <p:spPr>
          <a:xfrm>
            <a:off x="1168825" y="1334716"/>
            <a:ext cx="2484628" cy="2178605"/>
          </a:xfrm>
        </p:spPr>
        <p:txBody>
          <a:bodyPr/>
          <a:lstStyle/>
          <a:p>
            <a:endParaRPr lang="en-US"/>
          </a:p>
        </p:txBody>
      </p:sp>
    </p:spTree>
    <p:custDataLst>
      <p:tags r:id="rId1"/>
    </p:custDataLst>
    <p:extLst>
      <p:ext uri="{BB962C8B-B14F-4D97-AF65-F5344CB8AC3E}">
        <p14:creationId xmlns:p14="http://schemas.microsoft.com/office/powerpoint/2010/main" val="2874520468"/>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4_THREE COLUMN_ALT">
    <p:bg>
      <p:bgRef idx="1001">
        <a:schemeClr val="bg1"/>
      </p:bgRef>
    </p:bg>
    <p:spTree>
      <p:nvGrpSpPr>
        <p:cNvPr id="1" name=""/>
        <p:cNvGrpSpPr/>
        <p:nvPr/>
      </p:nvGrpSpPr>
      <p:grpSpPr>
        <a:xfrm>
          <a:off x="0" y="0"/>
          <a:ext cx="0" cy="0"/>
          <a:chOff x="0" y="0"/>
          <a:chExt cx="0" cy="0"/>
        </a:xfrm>
      </p:grpSpPr>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1" name="Picture Placeholder 2">
            <a:extLst>
              <a:ext uri="{FF2B5EF4-FFF2-40B4-BE49-F238E27FC236}">
                <a16:creationId xmlns:a16="http://schemas.microsoft.com/office/drawing/2014/main" id="{70647C99-FB4D-49FC-B977-F8E355534CFA}"/>
              </a:ext>
            </a:extLst>
          </p:cNvPr>
          <p:cNvSpPr>
            <a:spLocks noGrp="1"/>
          </p:cNvSpPr>
          <p:nvPr>
            <p:ph type="pic" sz="quarter" idx="24"/>
          </p:nvPr>
        </p:nvSpPr>
        <p:spPr>
          <a:xfrm>
            <a:off x="8536531" y="3764737"/>
            <a:ext cx="2484628" cy="2178605"/>
          </a:xfrm>
        </p:spPr>
        <p:txBody>
          <a:bodyPr/>
          <a:lstStyle/>
          <a:p>
            <a:endParaRPr lang="en-US"/>
          </a:p>
        </p:txBody>
      </p:sp>
      <p:sp>
        <p:nvSpPr>
          <p:cNvPr id="12" name="Picture Placeholder 2">
            <a:extLst>
              <a:ext uri="{FF2B5EF4-FFF2-40B4-BE49-F238E27FC236}">
                <a16:creationId xmlns:a16="http://schemas.microsoft.com/office/drawing/2014/main" id="{1580FC8C-706A-4CB2-A9E8-8069EA45BFD1}"/>
              </a:ext>
            </a:extLst>
          </p:cNvPr>
          <p:cNvSpPr>
            <a:spLocks noGrp="1"/>
          </p:cNvSpPr>
          <p:nvPr>
            <p:ph type="pic" sz="quarter" idx="25"/>
          </p:nvPr>
        </p:nvSpPr>
        <p:spPr>
          <a:xfrm>
            <a:off x="8536531" y="1334716"/>
            <a:ext cx="2484628" cy="2178605"/>
          </a:xfrm>
        </p:spPr>
        <p:txBody>
          <a:bodyPr/>
          <a:lstStyle/>
          <a:p>
            <a:endParaRPr lang="en-US"/>
          </a:p>
        </p:txBody>
      </p:sp>
      <p:sp>
        <p:nvSpPr>
          <p:cNvPr id="13" name="Picture Placeholder 2">
            <a:extLst>
              <a:ext uri="{FF2B5EF4-FFF2-40B4-BE49-F238E27FC236}">
                <a16:creationId xmlns:a16="http://schemas.microsoft.com/office/drawing/2014/main" id="{1DA2F4A8-77A2-4FDB-9977-99430496350F}"/>
              </a:ext>
            </a:extLst>
          </p:cNvPr>
          <p:cNvSpPr>
            <a:spLocks noGrp="1"/>
          </p:cNvSpPr>
          <p:nvPr>
            <p:ph type="pic" sz="quarter" idx="26"/>
          </p:nvPr>
        </p:nvSpPr>
        <p:spPr>
          <a:xfrm>
            <a:off x="4852678" y="3764737"/>
            <a:ext cx="2484628" cy="2178605"/>
          </a:xfrm>
        </p:spPr>
        <p:txBody>
          <a:bodyPr/>
          <a:lstStyle/>
          <a:p>
            <a:endParaRPr lang="en-US"/>
          </a:p>
        </p:txBody>
      </p:sp>
      <p:sp>
        <p:nvSpPr>
          <p:cNvPr id="14" name="Picture Placeholder 2">
            <a:extLst>
              <a:ext uri="{FF2B5EF4-FFF2-40B4-BE49-F238E27FC236}">
                <a16:creationId xmlns:a16="http://schemas.microsoft.com/office/drawing/2014/main" id="{77078161-814A-4BEC-A787-24651E6DC790}"/>
              </a:ext>
            </a:extLst>
          </p:cNvPr>
          <p:cNvSpPr>
            <a:spLocks noGrp="1"/>
          </p:cNvSpPr>
          <p:nvPr>
            <p:ph type="pic" sz="quarter" idx="27"/>
          </p:nvPr>
        </p:nvSpPr>
        <p:spPr>
          <a:xfrm>
            <a:off x="4852678" y="1334716"/>
            <a:ext cx="2484628" cy="2178605"/>
          </a:xfrm>
        </p:spPr>
        <p:txBody>
          <a:bodyPr/>
          <a:lstStyle/>
          <a:p>
            <a:endParaRPr lang="en-US"/>
          </a:p>
        </p:txBody>
      </p:sp>
      <p:sp>
        <p:nvSpPr>
          <p:cNvPr id="15" name="Picture Placeholder 2">
            <a:extLst>
              <a:ext uri="{FF2B5EF4-FFF2-40B4-BE49-F238E27FC236}">
                <a16:creationId xmlns:a16="http://schemas.microsoft.com/office/drawing/2014/main" id="{F3CB166B-989D-40D2-9593-95F53E31BD69}"/>
              </a:ext>
            </a:extLst>
          </p:cNvPr>
          <p:cNvSpPr>
            <a:spLocks noGrp="1"/>
          </p:cNvSpPr>
          <p:nvPr>
            <p:ph type="pic" sz="quarter" idx="30"/>
          </p:nvPr>
        </p:nvSpPr>
        <p:spPr>
          <a:xfrm>
            <a:off x="1168825" y="3764737"/>
            <a:ext cx="2484628" cy="2178605"/>
          </a:xfrm>
        </p:spPr>
        <p:txBody>
          <a:bodyPr/>
          <a:lstStyle/>
          <a:p>
            <a:endParaRPr lang="en-US"/>
          </a:p>
        </p:txBody>
      </p:sp>
      <p:sp>
        <p:nvSpPr>
          <p:cNvPr id="16" name="Picture Placeholder 2">
            <a:extLst>
              <a:ext uri="{FF2B5EF4-FFF2-40B4-BE49-F238E27FC236}">
                <a16:creationId xmlns:a16="http://schemas.microsoft.com/office/drawing/2014/main" id="{3E249E47-BE78-4A82-B818-366E4D341819}"/>
              </a:ext>
            </a:extLst>
          </p:cNvPr>
          <p:cNvSpPr>
            <a:spLocks noGrp="1"/>
          </p:cNvSpPr>
          <p:nvPr>
            <p:ph type="pic" sz="quarter" idx="31"/>
          </p:nvPr>
        </p:nvSpPr>
        <p:spPr>
          <a:xfrm>
            <a:off x="1168825" y="1334716"/>
            <a:ext cx="2484628" cy="2178605"/>
          </a:xfrm>
        </p:spPr>
        <p:txBody>
          <a:bodyPr/>
          <a:lstStyle/>
          <a:p>
            <a:endParaRPr lang="en-US"/>
          </a:p>
        </p:txBody>
      </p:sp>
    </p:spTree>
    <p:custDataLst>
      <p:tags r:id="rId1"/>
    </p:custDataLst>
    <p:extLst>
      <p:ext uri="{BB962C8B-B14F-4D97-AF65-F5344CB8AC3E}">
        <p14:creationId xmlns:p14="http://schemas.microsoft.com/office/powerpoint/2010/main" val="221261949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4_THREE COLUMN DARK">
    <p:bg>
      <p:bgPr>
        <a:solidFill>
          <a:schemeClr val="accent4"/>
        </a:solidFill>
        <a:effectLst/>
      </p:bgPr>
    </p:bg>
    <p:spTree>
      <p:nvGrpSpPr>
        <p:cNvPr id="1" name=""/>
        <p:cNvGrpSpPr/>
        <p:nvPr/>
      </p:nvGrpSpPr>
      <p:grpSpPr>
        <a:xfrm>
          <a:off x="0" y="0"/>
          <a:ext cx="0" cy="0"/>
          <a:chOff x="0" y="0"/>
          <a:chExt cx="0" cy="0"/>
        </a:xfrm>
      </p:grpSpPr>
      <p:sp>
        <p:nvSpPr>
          <p:cNvPr id="10"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16763">
                      <a:schemeClr val="tx1"/>
                    </a:gs>
                    <a:gs pos="38728">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2" name="Picture Placeholder 2">
            <a:extLst>
              <a:ext uri="{FF2B5EF4-FFF2-40B4-BE49-F238E27FC236}">
                <a16:creationId xmlns:a16="http://schemas.microsoft.com/office/drawing/2014/main" id="{B2FC7A8C-F586-4CBE-BE11-C54E9A788F99}"/>
              </a:ext>
            </a:extLst>
          </p:cNvPr>
          <p:cNvSpPr>
            <a:spLocks noGrp="1"/>
          </p:cNvSpPr>
          <p:nvPr>
            <p:ph type="pic" sz="quarter" idx="24"/>
          </p:nvPr>
        </p:nvSpPr>
        <p:spPr>
          <a:xfrm>
            <a:off x="8536531" y="3764737"/>
            <a:ext cx="2484628" cy="2178605"/>
          </a:xfrm>
        </p:spPr>
        <p:txBody>
          <a:bodyPr/>
          <a:lstStyle/>
          <a:p>
            <a:endParaRPr lang="en-US"/>
          </a:p>
        </p:txBody>
      </p:sp>
      <p:sp>
        <p:nvSpPr>
          <p:cNvPr id="13" name="Picture Placeholder 2">
            <a:extLst>
              <a:ext uri="{FF2B5EF4-FFF2-40B4-BE49-F238E27FC236}">
                <a16:creationId xmlns:a16="http://schemas.microsoft.com/office/drawing/2014/main" id="{472E5A40-48A6-48C6-9CA1-A09BF8ADF07F}"/>
              </a:ext>
            </a:extLst>
          </p:cNvPr>
          <p:cNvSpPr>
            <a:spLocks noGrp="1"/>
          </p:cNvSpPr>
          <p:nvPr>
            <p:ph type="pic" sz="quarter" idx="25"/>
          </p:nvPr>
        </p:nvSpPr>
        <p:spPr>
          <a:xfrm>
            <a:off x="8536531" y="1334716"/>
            <a:ext cx="2484628" cy="2178605"/>
          </a:xfrm>
        </p:spPr>
        <p:txBody>
          <a:bodyPr/>
          <a:lstStyle/>
          <a:p>
            <a:endParaRPr lang="en-US"/>
          </a:p>
        </p:txBody>
      </p:sp>
      <p:sp>
        <p:nvSpPr>
          <p:cNvPr id="14" name="Picture Placeholder 2">
            <a:extLst>
              <a:ext uri="{FF2B5EF4-FFF2-40B4-BE49-F238E27FC236}">
                <a16:creationId xmlns:a16="http://schemas.microsoft.com/office/drawing/2014/main" id="{8972AC20-EF69-4F72-822C-619E89E70200}"/>
              </a:ext>
            </a:extLst>
          </p:cNvPr>
          <p:cNvSpPr>
            <a:spLocks noGrp="1"/>
          </p:cNvSpPr>
          <p:nvPr>
            <p:ph type="pic" sz="quarter" idx="26"/>
          </p:nvPr>
        </p:nvSpPr>
        <p:spPr>
          <a:xfrm>
            <a:off x="4852678" y="3764737"/>
            <a:ext cx="2484628" cy="2178605"/>
          </a:xfrm>
        </p:spPr>
        <p:txBody>
          <a:bodyPr/>
          <a:lstStyle/>
          <a:p>
            <a:endParaRPr lang="en-US"/>
          </a:p>
        </p:txBody>
      </p:sp>
      <p:sp>
        <p:nvSpPr>
          <p:cNvPr id="15" name="Picture Placeholder 2">
            <a:extLst>
              <a:ext uri="{FF2B5EF4-FFF2-40B4-BE49-F238E27FC236}">
                <a16:creationId xmlns:a16="http://schemas.microsoft.com/office/drawing/2014/main" id="{C1A843F3-31F4-450B-87FA-845DFBAC4E0F}"/>
              </a:ext>
            </a:extLst>
          </p:cNvPr>
          <p:cNvSpPr>
            <a:spLocks noGrp="1"/>
          </p:cNvSpPr>
          <p:nvPr>
            <p:ph type="pic" sz="quarter" idx="27"/>
          </p:nvPr>
        </p:nvSpPr>
        <p:spPr>
          <a:xfrm>
            <a:off x="4852678" y="1334716"/>
            <a:ext cx="2484628" cy="2178605"/>
          </a:xfrm>
        </p:spPr>
        <p:txBody>
          <a:bodyPr/>
          <a:lstStyle/>
          <a:p>
            <a:endParaRPr lang="en-US"/>
          </a:p>
        </p:txBody>
      </p:sp>
      <p:sp>
        <p:nvSpPr>
          <p:cNvPr id="16" name="Picture Placeholder 2">
            <a:extLst>
              <a:ext uri="{FF2B5EF4-FFF2-40B4-BE49-F238E27FC236}">
                <a16:creationId xmlns:a16="http://schemas.microsoft.com/office/drawing/2014/main" id="{734644DE-B54A-4B48-959B-4BDE37D34D50}"/>
              </a:ext>
            </a:extLst>
          </p:cNvPr>
          <p:cNvSpPr>
            <a:spLocks noGrp="1"/>
          </p:cNvSpPr>
          <p:nvPr>
            <p:ph type="pic" sz="quarter" idx="30"/>
          </p:nvPr>
        </p:nvSpPr>
        <p:spPr>
          <a:xfrm>
            <a:off x="1168825" y="3764737"/>
            <a:ext cx="2484628" cy="2178605"/>
          </a:xfrm>
        </p:spPr>
        <p:txBody>
          <a:bodyPr/>
          <a:lstStyle/>
          <a:p>
            <a:endParaRPr lang="en-US"/>
          </a:p>
        </p:txBody>
      </p:sp>
      <p:sp>
        <p:nvSpPr>
          <p:cNvPr id="17" name="Picture Placeholder 2">
            <a:extLst>
              <a:ext uri="{FF2B5EF4-FFF2-40B4-BE49-F238E27FC236}">
                <a16:creationId xmlns:a16="http://schemas.microsoft.com/office/drawing/2014/main" id="{AF59F764-2C7E-45A3-9320-F40A01BE74D9}"/>
              </a:ext>
            </a:extLst>
          </p:cNvPr>
          <p:cNvSpPr>
            <a:spLocks noGrp="1"/>
          </p:cNvSpPr>
          <p:nvPr>
            <p:ph type="pic" sz="quarter" idx="31"/>
          </p:nvPr>
        </p:nvSpPr>
        <p:spPr>
          <a:xfrm>
            <a:off x="1168825" y="1334716"/>
            <a:ext cx="2484628" cy="2178605"/>
          </a:xfrm>
        </p:spPr>
        <p:txBody>
          <a:bodyPr/>
          <a:lstStyle/>
          <a:p>
            <a:endParaRPr lang="en-US"/>
          </a:p>
        </p:txBody>
      </p:sp>
    </p:spTree>
    <p:custDataLst>
      <p:tags r:id="rId1"/>
    </p:custDataLst>
    <p:extLst>
      <p:ext uri="{BB962C8B-B14F-4D97-AF65-F5344CB8AC3E}">
        <p14:creationId xmlns:p14="http://schemas.microsoft.com/office/powerpoint/2010/main" val="88491807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4"/>
        </a:solidFill>
        <a:effectLst/>
      </p:bgPr>
    </p:bg>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5" name="Text Placeholder 2"/>
          <p:cNvSpPr>
            <a:spLocks noGrp="1"/>
          </p:cNvSpPr>
          <p:nvPr>
            <p:ph type="body" sz="quarter" idx="14" hasCustomPrompt="1"/>
          </p:nvPr>
        </p:nvSpPr>
        <p:spPr>
          <a:xfrm>
            <a:off x="405746"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custDataLst>
      <p:tags r:id="rId1"/>
    </p:custDataLst>
    <p:extLst>
      <p:ext uri="{BB962C8B-B14F-4D97-AF65-F5344CB8AC3E}">
        <p14:creationId xmlns:p14="http://schemas.microsoft.com/office/powerpoint/2010/main" val="4150813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chemeClr val="accent1"/>
        </a:solidFill>
        <a:effectLst/>
      </p:bgPr>
    </p:bg>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91935">
                      <a:schemeClr val="bg2"/>
                    </a:gs>
                    <a:gs pos="82258">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custDataLst>
      <p:tags r:id="rId1"/>
    </p:custDataLst>
    <p:extLst>
      <p:ext uri="{BB962C8B-B14F-4D97-AF65-F5344CB8AC3E}">
        <p14:creationId xmlns:p14="http://schemas.microsoft.com/office/powerpoint/2010/main" val="33083513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chemeClr val="accent2"/>
        </a:solidFill>
        <a:effectLst/>
      </p:bgPr>
    </p:bg>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91935">
                      <a:schemeClr val="bg2"/>
                    </a:gs>
                    <a:gs pos="82258">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custDataLst>
      <p:tags r:id="rId1"/>
    </p:custDataLst>
    <p:extLst>
      <p:ext uri="{BB962C8B-B14F-4D97-AF65-F5344CB8AC3E}">
        <p14:creationId xmlns:p14="http://schemas.microsoft.com/office/powerpoint/2010/main" val="59621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6_STATEMENT">
    <p:bg>
      <p:bgPr>
        <a:solidFill>
          <a:schemeClr val="accent4"/>
        </a:solidFill>
        <a:effectLst/>
      </p:bgPr>
    </p:bg>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4" name="Picture Placeholder 3">
            <a:extLst>
              <a:ext uri="{FF2B5EF4-FFF2-40B4-BE49-F238E27FC236}">
                <a16:creationId xmlns:a16="http://schemas.microsoft.com/office/drawing/2014/main" id="{A45021A6-833D-4E29-9859-A7BCC95DC0D1}"/>
              </a:ext>
            </a:extLst>
          </p:cNvPr>
          <p:cNvSpPr>
            <a:spLocks noGrp="1"/>
          </p:cNvSpPr>
          <p:nvPr>
            <p:ph type="pic" sz="quarter" idx="10"/>
          </p:nvPr>
        </p:nvSpPr>
        <p:spPr>
          <a:xfrm>
            <a:off x="1172648" y="328497"/>
            <a:ext cx="9650987" cy="5551215"/>
          </a:xfrm>
        </p:spPr>
        <p:txBody>
          <a:bodyPr/>
          <a:lstStyle/>
          <a:p>
            <a:endParaRPr lang="en-US"/>
          </a:p>
        </p:txBody>
      </p:sp>
    </p:spTree>
    <p:custDataLst>
      <p:tags r:id="rId1"/>
    </p:custDataLst>
    <p:extLst>
      <p:ext uri="{BB962C8B-B14F-4D97-AF65-F5344CB8AC3E}">
        <p14:creationId xmlns:p14="http://schemas.microsoft.com/office/powerpoint/2010/main" val="1839101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7_STATEMENT">
    <p:bg>
      <p:bgPr>
        <a:solidFill>
          <a:schemeClr val="accent1"/>
        </a:solidFill>
        <a:effectLst/>
      </p:bgPr>
    </p:bg>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4" name="Picture Placeholder 3">
            <a:extLst>
              <a:ext uri="{FF2B5EF4-FFF2-40B4-BE49-F238E27FC236}">
                <a16:creationId xmlns:a16="http://schemas.microsoft.com/office/drawing/2014/main" id="{8FF0DD82-92CB-486C-9F3A-A8C63FED82F6}"/>
              </a:ext>
            </a:extLst>
          </p:cNvPr>
          <p:cNvSpPr>
            <a:spLocks noGrp="1"/>
          </p:cNvSpPr>
          <p:nvPr>
            <p:ph type="pic" sz="quarter" idx="10"/>
          </p:nvPr>
        </p:nvSpPr>
        <p:spPr>
          <a:xfrm>
            <a:off x="1172648" y="328497"/>
            <a:ext cx="9650987" cy="5551215"/>
          </a:xfrm>
        </p:spPr>
        <p:txBody>
          <a:bodyPr/>
          <a:lstStyle/>
          <a:p>
            <a:endParaRPr lang="en-US"/>
          </a:p>
        </p:txBody>
      </p:sp>
    </p:spTree>
    <p:custDataLst>
      <p:tags r:id="rId1"/>
    </p:custDataLst>
    <p:extLst>
      <p:ext uri="{BB962C8B-B14F-4D97-AF65-F5344CB8AC3E}">
        <p14:creationId xmlns:p14="http://schemas.microsoft.com/office/powerpoint/2010/main" val="2978398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8_STATEMENT">
    <p:bg>
      <p:bgPr>
        <a:solidFill>
          <a:schemeClr val="accent2"/>
        </a:solidFill>
        <a:effectLst/>
      </p:bgPr>
    </p:bg>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4" name="Picture Placeholder 3">
            <a:extLst>
              <a:ext uri="{FF2B5EF4-FFF2-40B4-BE49-F238E27FC236}">
                <a16:creationId xmlns:a16="http://schemas.microsoft.com/office/drawing/2014/main" id="{2A79F3DF-BF3E-45DF-9B17-4F8053FAD95E}"/>
              </a:ext>
            </a:extLst>
          </p:cNvPr>
          <p:cNvSpPr>
            <a:spLocks noGrp="1"/>
          </p:cNvSpPr>
          <p:nvPr>
            <p:ph type="pic" sz="quarter" idx="10"/>
          </p:nvPr>
        </p:nvSpPr>
        <p:spPr>
          <a:xfrm>
            <a:off x="1172648" y="328497"/>
            <a:ext cx="9650987" cy="5551215"/>
          </a:xfrm>
        </p:spPr>
        <p:txBody>
          <a:bodyPr/>
          <a:lstStyle/>
          <a:p>
            <a:endParaRPr lang="en-US"/>
          </a:p>
        </p:txBody>
      </p:sp>
    </p:spTree>
    <p:custDataLst>
      <p:tags r:id="rId1"/>
    </p:custDataLst>
    <p:extLst>
      <p:ext uri="{BB962C8B-B14F-4D97-AF65-F5344CB8AC3E}">
        <p14:creationId xmlns:p14="http://schemas.microsoft.com/office/powerpoint/2010/main" val="4195012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15"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chemeClr val="tx1"/>
              </a:solidFill>
            </a:endParaRPr>
          </a:p>
        </p:txBody>
      </p:sp>
      <p:sp>
        <p:nvSpPr>
          <p:cNvPr id="25" name="Text Placeholder 2"/>
          <p:cNvSpPr>
            <a:spLocks noGrp="1"/>
          </p:cNvSpPr>
          <p:nvPr>
            <p:ph type="body" sz="quarter" idx="24" hasCustomPrompt="1"/>
          </p:nvPr>
        </p:nvSpPr>
        <p:spPr>
          <a:xfrm>
            <a:off x="2677850" y="4124422"/>
            <a:ext cx="178153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2675988" y="3627348"/>
            <a:ext cx="178195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2677850" y="3123495"/>
            <a:ext cx="178153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2675988" y="2626413"/>
            <a:ext cx="178195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677850" y="2137755"/>
            <a:ext cx="178153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2675988" y="1640681"/>
            <a:ext cx="178195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29105" y="4124422"/>
            <a:ext cx="178195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29577" y="3627348"/>
            <a:ext cx="1782382"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29105" y="3123495"/>
            <a:ext cx="178195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429577" y="2626413"/>
            <a:ext cx="1782382"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9" name="Text Placeholder 2"/>
          <p:cNvSpPr>
            <a:spLocks noGrp="1"/>
          </p:cNvSpPr>
          <p:nvPr>
            <p:ph type="body" sz="quarter" idx="11" hasCustomPrompt="1"/>
          </p:nvPr>
        </p:nvSpPr>
        <p:spPr>
          <a:xfrm>
            <a:off x="429105" y="2137755"/>
            <a:ext cx="178195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9577" y="1640681"/>
            <a:ext cx="1782382"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p:ph type="body" sz="quarter" idx="14" hasCustomPrompt="1"/>
          </p:nvPr>
        </p:nvSpPr>
        <p:spPr>
          <a:xfrm>
            <a:off x="387059" y="335067"/>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71681">
                      <a:schemeClr val="accent4"/>
                    </a:gs>
                    <a:gs pos="56637">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6" name="Text Placeholder 2">
            <a:extLst>
              <a:ext uri="{FF2B5EF4-FFF2-40B4-BE49-F238E27FC236}">
                <a16:creationId xmlns:a16="http://schemas.microsoft.com/office/drawing/2014/main" id="{91855D80-D5C2-4F85-9037-04FA76169A44}"/>
              </a:ext>
            </a:extLst>
          </p:cNvPr>
          <p:cNvSpPr>
            <a:spLocks noGrp="1"/>
          </p:cNvSpPr>
          <p:nvPr>
            <p:ph type="body" sz="quarter" idx="26" hasCustomPrompt="1"/>
          </p:nvPr>
        </p:nvSpPr>
        <p:spPr>
          <a:xfrm>
            <a:off x="429105" y="4628283"/>
            <a:ext cx="1782382"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a:extLst>
              <a:ext uri="{FF2B5EF4-FFF2-40B4-BE49-F238E27FC236}">
                <a16:creationId xmlns:a16="http://schemas.microsoft.com/office/drawing/2014/main" id="{84BB0FE3-3FDE-490F-B51B-DD641AF3346E}"/>
              </a:ext>
            </a:extLst>
          </p:cNvPr>
          <p:cNvSpPr>
            <a:spLocks noGrp="1"/>
          </p:cNvSpPr>
          <p:nvPr>
            <p:ph type="body" sz="quarter" idx="27" hasCustomPrompt="1"/>
          </p:nvPr>
        </p:nvSpPr>
        <p:spPr>
          <a:xfrm>
            <a:off x="429105" y="5164812"/>
            <a:ext cx="178195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3" name="Text Placeholder 2">
            <a:extLst>
              <a:ext uri="{FF2B5EF4-FFF2-40B4-BE49-F238E27FC236}">
                <a16:creationId xmlns:a16="http://schemas.microsoft.com/office/drawing/2014/main" id="{B7494167-FF2A-4EFA-8A2C-4089CCAD3300}"/>
              </a:ext>
            </a:extLst>
          </p:cNvPr>
          <p:cNvSpPr>
            <a:spLocks noGrp="1"/>
          </p:cNvSpPr>
          <p:nvPr>
            <p:ph type="body" sz="quarter" idx="28" hasCustomPrompt="1"/>
          </p:nvPr>
        </p:nvSpPr>
        <p:spPr>
          <a:xfrm>
            <a:off x="2675988" y="4588820"/>
            <a:ext cx="178195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7" name="Text Placeholder 2">
            <a:extLst>
              <a:ext uri="{FF2B5EF4-FFF2-40B4-BE49-F238E27FC236}">
                <a16:creationId xmlns:a16="http://schemas.microsoft.com/office/drawing/2014/main" id="{5252F855-A69A-4DC9-9667-30E1E6D15750}"/>
              </a:ext>
            </a:extLst>
          </p:cNvPr>
          <p:cNvSpPr>
            <a:spLocks noGrp="1"/>
          </p:cNvSpPr>
          <p:nvPr>
            <p:ph type="body" sz="quarter" idx="29" hasCustomPrompt="1"/>
          </p:nvPr>
        </p:nvSpPr>
        <p:spPr>
          <a:xfrm>
            <a:off x="2675988" y="5125349"/>
            <a:ext cx="178153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8" name="Text Placeholder 2">
            <a:extLst>
              <a:ext uri="{FF2B5EF4-FFF2-40B4-BE49-F238E27FC236}">
                <a16:creationId xmlns:a16="http://schemas.microsoft.com/office/drawing/2014/main" id="{3E84DCCE-2540-4BDD-B5E4-52992B21D66C}"/>
              </a:ext>
            </a:extLst>
          </p:cNvPr>
          <p:cNvSpPr>
            <a:spLocks noGrp="1"/>
          </p:cNvSpPr>
          <p:nvPr>
            <p:ph type="body" sz="quarter" idx="30" hasCustomPrompt="1"/>
          </p:nvPr>
        </p:nvSpPr>
        <p:spPr>
          <a:xfrm>
            <a:off x="7170719" y="4124422"/>
            <a:ext cx="178153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9" name="Text Placeholder 2">
            <a:extLst>
              <a:ext uri="{FF2B5EF4-FFF2-40B4-BE49-F238E27FC236}">
                <a16:creationId xmlns:a16="http://schemas.microsoft.com/office/drawing/2014/main" id="{24F26A97-4E57-452D-9FF6-7505C397B30C}"/>
              </a:ext>
            </a:extLst>
          </p:cNvPr>
          <p:cNvSpPr>
            <a:spLocks noGrp="1"/>
          </p:cNvSpPr>
          <p:nvPr>
            <p:ph type="body" sz="quarter" idx="31" hasCustomPrompt="1"/>
          </p:nvPr>
        </p:nvSpPr>
        <p:spPr>
          <a:xfrm>
            <a:off x="7168858" y="3627348"/>
            <a:ext cx="178195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0" name="Text Placeholder 2">
            <a:extLst>
              <a:ext uri="{FF2B5EF4-FFF2-40B4-BE49-F238E27FC236}">
                <a16:creationId xmlns:a16="http://schemas.microsoft.com/office/drawing/2014/main" id="{AB3AEB5F-83BD-40EC-9587-5A9A845566E7}"/>
              </a:ext>
            </a:extLst>
          </p:cNvPr>
          <p:cNvSpPr>
            <a:spLocks noGrp="1"/>
          </p:cNvSpPr>
          <p:nvPr>
            <p:ph type="body" sz="quarter" idx="32" hasCustomPrompt="1"/>
          </p:nvPr>
        </p:nvSpPr>
        <p:spPr>
          <a:xfrm>
            <a:off x="7170719" y="3123495"/>
            <a:ext cx="178153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1" name="Text Placeholder 2">
            <a:extLst>
              <a:ext uri="{FF2B5EF4-FFF2-40B4-BE49-F238E27FC236}">
                <a16:creationId xmlns:a16="http://schemas.microsoft.com/office/drawing/2014/main" id="{10F8C37F-B2B0-469F-A8FB-E5ED038F70C3}"/>
              </a:ext>
            </a:extLst>
          </p:cNvPr>
          <p:cNvSpPr>
            <a:spLocks noGrp="1"/>
          </p:cNvSpPr>
          <p:nvPr>
            <p:ph type="body" sz="quarter" idx="33" hasCustomPrompt="1"/>
          </p:nvPr>
        </p:nvSpPr>
        <p:spPr>
          <a:xfrm>
            <a:off x="7168858" y="2626413"/>
            <a:ext cx="178195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2" name="Text Placeholder 2">
            <a:extLst>
              <a:ext uri="{FF2B5EF4-FFF2-40B4-BE49-F238E27FC236}">
                <a16:creationId xmlns:a16="http://schemas.microsoft.com/office/drawing/2014/main" id="{2D3FFD32-2BC0-4620-A9DB-A3D6217114C9}"/>
              </a:ext>
            </a:extLst>
          </p:cNvPr>
          <p:cNvSpPr>
            <a:spLocks noGrp="1"/>
          </p:cNvSpPr>
          <p:nvPr>
            <p:ph type="body" sz="quarter" idx="34" hasCustomPrompt="1"/>
          </p:nvPr>
        </p:nvSpPr>
        <p:spPr>
          <a:xfrm>
            <a:off x="7170719" y="2137755"/>
            <a:ext cx="178153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3" name="Text Placeholder 2">
            <a:extLst>
              <a:ext uri="{FF2B5EF4-FFF2-40B4-BE49-F238E27FC236}">
                <a16:creationId xmlns:a16="http://schemas.microsoft.com/office/drawing/2014/main" id="{E88E0BD8-D719-498B-85C7-141560E0AAA8}"/>
              </a:ext>
            </a:extLst>
          </p:cNvPr>
          <p:cNvSpPr>
            <a:spLocks noGrp="1"/>
          </p:cNvSpPr>
          <p:nvPr>
            <p:ph type="body" sz="quarter" idx="35" hasCustomPrompt="1"/>
          </p:nvPr>
        </p:nvSpPr>
        <p:spPr>
          <a:xfrm>
            <a:off x="7168858" y="1640681"/>
            <a:ext cx="178195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4" name="Text Placeholder 2">
            <a:extLst>
              <a:ext uri="{FF2B5EF4-FFF2-40B4-BE49-F238E27FC236}">
                <a16:creationId xmlns:a16="http://schemas.microsoft.com/office/drawing/2014/main" id="{934F1C8E-27FC-44E6-AA78-BE6A50236D02}"/>
              </a:ext>
            </a:extLst>
          </p:cNvPr>
          <p:cNvSpPr>
            <a:spLocks noGrp="1"/>
          </p:cNvSpPr>
          <p:nvPr>
            <p:ph type="body" sz="quarter" idx="36" hasCustomPrompt="1"/>
          </p:nvPr>
        </p:nvSpPr>
        <p:spPr>
          <a:xfrm>
            <a:off x="4921975" y="4124422"/>
            <a:ext cx="178195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5" name="Text Placeholder 2">
            <a:extLst>
              <a:ext uri="{FF2B5EF4-FFF2-40B4-BE49-F238E27FC236}">
                <a16:creationId xmlns:a16="http://schemas.microsoft.com/office/drawing/2014/main" id="{72FC0166-4754-4305-A3DE-AAD7536F3C06}"/>
              </a:ext>
            </a:extLst>
          </p:cNvPr>
          <p:cNvSpPr>
            <a:spLocks noGrp="1"/>
          </p:cNvSpPr>
          <p:nvPr>
            <p:ph type="body" sz="quarter" idx="37" hasCustomPrompt="1"/>
          </p:nvPr>
        </p:nvSpPr>
        <p:spPr>
          <a:xfrm>
            <a:off x="4922446" y="3627348"/>
            <a:ext cx="1782382"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6" name="Text Placeholder 2">
            <a:extLst>
              <a:ext uri="{FF2B5EF4-FFF2-40B4-BE49-F238E27FC236}">
                <a16:creationId xmlns:a16="http://schemas.microsoft.com/office/drawing/2014/main" id="{10285EA3-13BC-4E2C-AC58-329843B304CF}"/>
              </a:ext>
            </a:extLst>
          </p:cNvPr>
          <p:cNvSpPr>
            <a:spLocks noGrp="1"/>
          </p:cNvSpPr>
          <p:nvPr>
            <p:ph type="body" sz="quarter" idx="38" hasCustomPrompt="1"/>
          </p:nvPr>
        </p:nvSpPr>
        <p:spPr>
          <a:xfrm>
            <a:off x="4921975" y="3123495"/>
            <a:ext cx="178195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7" name="Text Placeholder 2">
            <a:extLst>
              <a:ext uri="{FF2B5EF4-FFF2-40B4-BE49-F238E27FC236}">
                <a16:creationId xmlns:a16="http://schemas.microsoft.com/office/drawing/2014/main" id="{BD1D0515-C482-4DA9-970E-397C25E1728F}"/>
              </a:ext>
            </a:extLst>
          </p:cNvPr>
          <p:cNvSpPr>
            <a:spLocks noGrp="1"/>
          </p:cNvSpPr>
          <p:nvPr>
            <p:ph type="body" sz="quarter" idx="39" hasCustomPrompt="1"/>
          </p:nvPr>
        </p:nvSpPr>
        <p:spPr>
          <a:xfrm>
            <a:off x="4922446" y="2626413"/>
            <a:ext cx="1782382"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8" name="Text Placeholder 2">
            <a:extLst>
              <a:ext uri="{FF2B5EF4-FFF2-40B4-BE49-F238E27FC236}">
                <a16:creationId xmlns:a16="http://schemas.microsoft.com/office/drawing/2014/main" id="{417BFC5B-69AB-4B9A-AD3F-A960E4C47171}"/>
              </a:ext>
            </a:extLst>
          </p:cNvPr>
          <p:cNvSpPr>
            <a:spLocks noGrp="1"/>
          </p:cNvSpPr>
          <p:nvPr>
            <p:ph type="body" sz="quarter" idx="40" hasCustomPrompt="1"/>
          </p:nvPr>
        </p:nvSpPr>
        <p:spPr>
          <a:xfrm>
            <a:off x="4921975" y="2137755"/>
            <a:ext cx="178195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9" name="Text Placeholder 2">
            <a:extLst>
              <a:ext uri="{FF2B5EF4-FFF2-40B4-BE49-F238E27FC236}">
                <a16:creationId xmlns:a16="http://schemas.microsoft.com/office/drawing/2014/main" id="{0ABD4B03-58E9-40BF-A314-B7A46D572C0E}"/>
              </a:ext>
            </a:extLst>
          </p:cNvPr>
          <p:cNvSpPr>
            <a:spLocks noGrp="1"/>
          </p:cNvSpPr>
          <p:nvPr>
            <p:ph type="body" sz="quarter" idx="41" hasCustomPrompt="1"/>
          </p:nvPr>
        </p:nvSpPr>
        <p:spPr>
          <a:xfrm>
            <a:off x="4922446" y="1640681"/>
            <a:ext cx="1782382"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0" name="Text Placeholder 2">
            <a:extLst>
              <a:ext uri="{FF2B5EF4-FFF2-40B4-BE49-F238E27FC236}">
                <a16:creationId xmlns:a16="http://schemas.microsoft.com/office/drawing/2014/main" id="{699E75AC-17CE-40F2-AB9A-BD9E9FD40EDD}"/>
              </a:ext>
            </a:extLst>
          </p:cNvPr>
          <p:cNvSpPr>
            <a:spLocks noGrp="1"/>
          </p:cNvSpPr>
          <p:nvPr>
            <p:ph type="body" sz="quarter" idx="42" hasCustomPrompt="1"/>
          </p:nvPr>
        </p:nvSpPr>
        <p:spPr>
          <a:xfrm>
            <a:off x="4921975" y="4628283"/>
            <a:ext cx="1782382"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a:extLst>
              <a:ext uri="{FF2B5EF4-FFF2-40B4-BE49-F238E27FC236}">
                <a16:creationId xmlns:a16="http://schemas.microsoft.com/office/drawing/2014/main" id="{459954D9-8676-492A-A51A-0B3CCD00D746}"/>
              </a:ext>
            </a:extLst>
          </p:cNvPr>
          <p:cNvSpPr>
            <a:spLocks noGrp="1"/>
          </p:cNvSpPr>
          <p:nvPr>
            <p:ph type="body" sz="quarter" idx="43" hasCustomPrompt="1"/>
          </p:nvPr>
        </p:nvSpPr>
        <p:spPr>
          <a:xfrm>
            <a:off x="4921975" y="5164812"/>
            <a:ext cx="1781957"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a:extLst>
              <a:ext uri="{FF2B5EF4-FFF2-40B4-BE49-F238E27FC236}">
                <a16:creationId xmlns:a16="http://schemas.microsoft.com/office/drawing/2014/main" id="{C749126B-249C-4BCF-AB7A-F60D9FAA90EB}"/>
              </a:ext>
            </a:extLst>
          </p:cNvPr>
          <p:cNvSpPr>
            <a:spLocks noGrp="1"/>
          </p:cNvSpPr>
          <p:nvPr>
            <p:ph type="body" sz="quarter" idx="44" hasCustomPrompt="1"/>
          </p:nvPr>
        </p:nvSpPr>
        <p:spPr>
          <a:xfrm>
            <a:off x="7168858" y="4588820"/>
            <a:ext cx="178195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a:extLst>
              <a:ext uri="{FF2B5EF4-FFF2-40B4-BE49-F238E27FC236}">
                <a16:creationId xmlns:a16="http://schemas.microsoft.com/office/drawing/2014/main" id="{7AF0BA61-3CE3-461B-9091-86C16EDAE8C1}"/>
              </a:ext>
            </a:extLst>
          </p:cNvPr>
          <p:cNvSpPr>
            <a:spLocks noGrp="1"/>
          </p:cNvSpPr>
          <p:nvPr>
            <p:ph type="body" sz="quarter" idx="45" hasCustomPrompt="1"/>
          </p:nvPr>
        </p:nvSpPr>
        <p:spPr>
          <a:xfrm>
            <a:off x="7168858" y="5125349"/>
            <a:ext cx="1781534"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Tree>
    <p:custDataLst>
      <p:tags r:id="rId1"/>
    </p:custDataLst>
    <p:extLst>
      <p:ext uri="{BB962C8B-B14F-4D97-AF65-F5344CB8AC3E}">
        <p14:creationId xmlns:p14="http://schemas.microsoft.com/office/powerpoint/2010/main" val="4194338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6_CONTENTS_ALT">
    <p:spTree>
      <p:nvGrpSpPr>
        <p:cNvPr id="1" name=""/>
        <p:cNvGrpSpPr/>
        <p:nvPr/>
      </p:nvGrpSpPr>
      <p:grpSpPr>
        <a:xfrm>
          <a:off x="0" y="0"/>
          <a:ext cx="0" cy="0"/>
          <a:chOff x="0" y="0"/>
          <a:chExt cx="0" cy="0"/>
        </a:xfrm>
      </p:grpSpPr>
      <p:sp>
        <p:nvSpPr>
          <p:cNvPr id="25" name="Text Placeholder 2"/>
          <p:cNvSpPr>
            <a:spLocks noGrp="1"/>
          </p:cNvSpPr>
          <p:nvPr>
            <p:ph type="body" sz="quarter" idx="24" hasCustomPrompt="1"/>
          </p:nvPr>
        </p:nvSpPr>
        <p:spPr>
          <a:xfrm>
            <a:off x="6085792"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083931"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085792"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083931"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085792"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083931"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29105"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29577"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9" name="Text Placeholder 2"/>
          <p:cNvSpPr>
            <a:spLocks noGrp="1"/>
          </p:cNvSpPr>
          <p:nvPr>
            <p:ph type="body" sz="quarter" idx="19" hasCustomPrompt="1"/>
          </p:nvPr>
        </p:nvSpPr>
        <p:spPr>
          <a:xfrm>
            <a:off x="429577"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29105"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1" hasCustomPrompt="1"/>
          </p:nvPr>
        </p:nvSpPr>
        <p:spPr>
          <a:xfrm>
            <a:off x="429105"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9577"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p:ph type="body" sz="quarter" idx="14" hasCustomPrompt="1"/>
          </p:nvPr>
        </p:nvSpPr>
        <p:spPr>
          <a:xfrm>
            <a:off x="387059" y="335067"/>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71681">
                      <a:schemeClr val="accent4"/>
                    </a:gs>
                    <a:gs pos="56637">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1358716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15"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30">
              <a:solidFill>
                <a:schemeClr val="tx1"/>
              </a:solidFill>
            </a:endParaRPr>
          </a:p>
        </p:txBody>
      </p:sp>
      <p:sp>
        <p:nvSpPr>
          <p:cNvPr id="43" name="Text Placeholder 2"/>
          <p:cNvSpPr>
            <a:spLocks noGrp="1"/>
          </p:cNvSpPr>
          <p:nvPr>
            <p:ph type="body" sz="quarter" idx="26" hasCustomPrompt="1"/>
          </p:nvPr>
        </p:nvSpPr>
        <p:spPr>
          <a:xfrm>
            <a:off x="2221031" y="4047845"/>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25338" y="4047845"/>
            <a:ext cx="1601361"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21031" y="3582852"/>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425338" y="3582852"/>
            <a:ext cx="1601361"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221031" y="3117861"/>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25338" y="3117861"/>
            <a:ext cx="1601361"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21031" y="265285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dirty="0">
                <a:solidFill>
                  <a:schemeClr val="tx1"/>
                </a:solidFill>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25338" y="2652859"/>
            <a:ext cx="1601361"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21031" y="218786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25338" y="2187869"/>
            <a:ext cx="1601361"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21031" y="172288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5338" y="1722887"/>
            <a:ext cx="1601361"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p:ph type="body" sz="quarter" idx="14" hasCustomPrompt="1"/>
          </p:nvPr>
        </p:nvSpPr>
        <p:spPr>
          <a:xfrm>
            <a:off x="387059" y="335067"/>
            <a:ext cx="1134894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88496">
                      <a:schemeClr val="accent4"/>
                    </a:gs>
                    <a:gs pos="53097">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652574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7_AGENDA_ALT">
    <p:spTree>
      <p:nvGrpSpPr>
        <p:cNvPr id="1" name=""/>
        <p:cNvGrpSpPr/>
        <p:nvPr/>
      </p:nvGrpSpPr>
      <p:grpSpPr>
        <a:xfrm>
          <a:off x="0" y="0"/>
          <a:ext cx="0" cy="0"/>
          <a:chOff x="0" y="0"/>
          <a:chExt cx="0" cy="0"/>
        </a:xfrm>
      </p:grpSpPr>
      <p:sp>
        <p:nvSpPr>
          <p:cNvPr id="43" name="Text Placeholder 2"/>
          <p:cNvSpPr>
            <a:spLocks noGrp="1"/>
          </p:cNvSpPr>
          <p:nvPr>
            <p:ph type="body" sz="quarter" idx="26" hasCustomPrompt="1"/>
          </p:nvPr>
        </p:nvSpPr>
        <p:spPr>
          <a:xfrm>
            <a:off x="2221031" y="4047845"/>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25338" y="4047845"/>
            <a:ext cx="1620849"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0" name="Text Placeholder 2"/>
          <p:cNvSpPr>
            <a:spLocks noGrp="1"/>
          </p:cNvSpPr>
          <p:nvPr>
            <p:ph type="body" sz="quarter" idx="23" hasCustomPrompt="1"/>
          </p:nvPr>
        </p:nvSpPr>
        <p:spPr>
          <a:xfrm>
            <a:off x="425338" y="3582852"/>
            <a:ext cx="1620849"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21031" y="3582852"/>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5" name="Text Placeholder 2"/>
          <p:cNvSpPr>
            <a:spLocks noGrp="1"/>
          </p:cNvSpPr>
          <p:nvPr>
            <p:ph type="body" sz="quarter" idx="22" hasCustomPrompt="1"/>
          </p:nvPr>
        </p:nvSpPr>
        <p:spPr>
          <a:xfrm>
            <a:off x="2221031" y="3117861"/>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25338" y="3117861"/>
            <a:ext cx="1620849"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21031" y="265285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25338" y="2652859"/>
            <a:ext cx="1620849"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21031" y="218786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25338" y="2187869"/>
            <a:ext cx="1620849"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21031" y="172288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5338" y="1722887"/>
            <a:ext cx="1620849" cy="349007"/>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p:ph type="body" sz="quarter" idx="14" hasCustomPrompt="1"/>
          </p:nvPr>
        </p:nvSpPr>
        <p:spPr>
          <a:xfrm>
            <a:off x="387059" y="335067"/>
            <a:ext cx="1134894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88496">
                      <a:schemeClr val="accent4"/>
                    </a:gs>
                    <a:gs pos="53097">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2351929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7_SPLIT">
    <p:bg>
      <p:bgPr>
        <a:solidFill>
          <a:schemeClr val="accent4"/>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5" name="Text Placeholder 2"/>
          <p:cNvSpPr>
            <a:spLocks noGrp="1"/>
          </p:cNvSpPr>
          <p:nvPr>
            <p:ph type="body" sz="quarter" idx="14" hasCustomPrompt="1"/>
          </p:nvPr>
        </p:nvSpPr>
        <p:spPr>
          <a:xfrm>
            <a:off x="386866" y="334910"/>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26899" y="2139924"/>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27365" y="1642864"/>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560173" y="2139924"/>
            <a:ext cx="3175834"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73451">
                      <a:schemeClr val="bg1"/>
                    </a:gs>
                    <a:gs pos="54867">
                      <a:schemeClr val="bg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558307" y="1642864"/>
            <a:ext cx="3177588"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3451">
                      <a:schemeClr val="bg1"/>
                    </a:gs>
                    <a:gs pos="54867">
                      <a:schemeClr val="bg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4" name="Freeform 13"/>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2" name="TextBox 1"/>
          <p:cNvSpPr txBox="1"/>
          <p:nvPr userDrawn="1"/>
        </p:nvSpPr>
        <p:spPr>
          <a:xfrm>
            <a:off x="10624294" y="6375481"/>
            <a:ext cx="896425" cy="896552"/>
          </a:xfrm>
          <a:prstGeom prst="rect">
            <a:avLst/>
          </a:prstGeom>
        </p:spPr>
        <p:txBody>
          <a:bodyPr vert="horz" wrap="none" lIns="143428" tIns="89642" rIns="0" bIns="0" rtlCol="0">
            <a:noAutofit/>
          </a:bodyPr>
          <a:lstStyle/>
          <a:p>
            <a:pPr>
              <a:lnSpc>
                <a:spcPct val="110000"/>
              </a:lnSpc>
              <a:spcBef>
                <a:spcPts val="1961"/>
              </a:spcBef>
            </a:pPr>
            <a:endParaRPr lang="en-US" sz="1961" spc="49"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sp>
        <p:nvSpPr>
          <p:cNvPr id="3" name="TextBox 2"/>
          <p:cNvSpPr txBox="1"/>
          <p:nvPr userDrawn="1"/>
        </p:nvSpPr>
        <p:spPr>
          <a:xfrm>
            <a:off x="12998160" y="6358878"/>
            <a:ext cx="896425" cy="896552"/>
          </a:xfrm>
          <a:prstGeom prst="rect">
            <a:avLst/>
          </a:prstGeom>
        </p:spPr>
        <p:txBody>
          <a:bodyPr vert="horz" wrap="none" lIns="143428" tIns="89642" rIns="0" bIns="0" rtlCol="0">
            <a:noAutofit/>
          </a:bodyPr>
          <a:lstStyle/>
          <a:p>
            <a:pPr>
              <a:lnSpc>
                <a:spcPct val="110000"/>
              </a:lnSpc>
              <a:spcBef>
                <a:spcPts val="1961"/>
              </a:spcBef>
            </a:pPr>
            <a:endParaRPr lang="en-US" sz="1961" spc="49"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5312830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8_SPLIT">
    <p:bg>
      <p:bgPr>
        <a:solidFill>
          <a:schemeClr val="accent1"/>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5" name="Text Placeholder 2"/>
          <p:cNvSpPr>
            <a:spLocks noGrp="1"/>
          </p:cNvSpPr>
          <p:nvPr>
            <p:ph type="body" sz="quarter" idx="14" hasCustomPrompt="1"/>
          </p:nvPr>
        </p:nvSpPr>
        <p:spPr>
          <a:xfrm>
            <a:off x="387332" y="338865"/>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27365" y="2137207"/>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27830" y="1640148"/>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560638" y="2140093"/>
            <a:ext cx="3185793"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5484">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558773" y="1643034"/>
            <a:ext cx="3187553"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5484">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3"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32238708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8_SPLIT ALT">
    <p:bg>
      <p:bgPr>
        <a:solidFill>
          <a:schemeClr val="accent4"/>
        </a:solidFill>
        <a:effectLst/>
      </p:bgPr>
    </p:bg>
    <p:spTree>
      <p:nvGrpSpPr>
        <p:cNvPr id="1" name=""/>
        <p:cNvGrpSpPr/>
        <p:nvPr/>
      </p:nvGrpSpPr>
      <p:grpSpPr>
        <a:xfrm>
          <a:off x="0" y="0"/>
          <a:ext cx="0" cy="0"/>
          <a:chOff x="0" y="0"/>
          <a:chExt cx="0" cy="0"/>
        </a:xfrm>
      </p:grpSpPr>
      <p:sp>
        <p:nvSpPr>
          <p:cNvPr id="10" name="Freeform 9"/>
          <p:cNvSpPr>
            <a:spLocks/>
          </p:cNvSpPr>
          <p:nvPr userDrawn="1"/>
        </p:nvSpPr>
        <p:spPr bwMode="auto">
          <a:xfrm rot="10800000" flipV="1">
            <a:off x="5279421" y="-1188"/>
            <a:ext cx="6912587" cy="6860381"/>
          </a:xfrm>
          <a:custGeom>
            <a:avLst/>
            <a:gdLst>
              <a:gd name="connsiteX0" fmla="*/ 3208981 w 6910787"/>
              <a:gd name="connsiteY0" fmla="*/ 0 h 6996953"/>
              <a:gd name="connsiteX1" fmla="*/ 0 w 6910787"/>
              <a:gd name="connsiteY1" fmla="*/ 0 h 6996953"/>
              <a:gd name="connsiteX2" fmla="*/ 0 w 6910787"/>
              <a:gd name="connsiteY2" fmla="*/ 6996953 h 6996953"/>
              <a:gd name="connsiteX3" fmla="*/ 6910787 w 6910787"/>
              <a:gd name="connsiteY3" fmla="*/ 6996953 h 6996953"/>
            </a:gdLst>
            <a:ahLst/>
            <a:cxnLst>
              <a:cxn ang="0">
                <a:pos x="connsiteX0" y="connsiteY0"/>
              </a:cxn>
              <a:cxn ang="0">
                <a:pos x="connsiteX1" y="connsiteY1"/>
              </a:cxn>
              <a:cxn ang="0">
                <a:pos x="connsiteX2" y="connsiteY2"/>
              </a:cxn>
              <a:cxn ang="0">
                <a:pos x="connsiteX3" y="connsiteY3"/>
              </a:cxn>
            </a:cxnLst>
            <a:rect l="l" t="t" r="r" b="b"/>
            <a:pathLst>
              <a:path w="6910787" h="6996953">
                <a:moveTo>
                  <a:pt x="3208981" y="0"/>
                </a:moveTo>
                <a:lnTo>
                  <a:pt x="0" y="0"/>
                </a:lnTo>
                <a:lnTo>
                  <a:pt x="0" y="6996953"/>
                </a:lnTo>
                <a:lnTo>
                  <a:pt x="6910787" y="6996953"/>
                </a:ln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6" name="Text Placeholder 2"/>
          <p:cNvSpPr>
            <a:spLocks noGrp="1"/>
          </p:cNvSpPr>
          <p:nvPr>
            <p:ph type="body" sz="quarter" idx="14" hasCustomPrompt="1"/>
          </p:nvPr>
        </p:nvSpPr>
        <p:spPr>
          <a:xfrm>
            <a:off x="385668" y="337744"/>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63717">
                      <a:schemeClr val="tx1"/>
                    </a:gs>
                    <a:gs pos="35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6125" y="2133019"/>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8" name="Text Placeholder 2"/>
          <p:cNvSpPr>
            <a:spLocks noGrp="1"/>
          </p:cNvSpPr>
          <p:nvPr>
            <p:ph type="body" sz="quarter" idx="17" hasCustomPrompt="1"/>
          </p:nvPr>
        </p:nvSpPr>
        <p:spPr>
          <a:xfrm>
            <a:off x="436591" y="1635960"/>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63717">
                      <a:schemeClr val="tx1"/>
                    </a:gs>
                    <a:gs pos="35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9" name="Text Placeholder 2"/>
          <p:cNvSpPr>
            <a:spLocks noGrp="1"/>
          </p:cNvSpPr>
          <p:nvPr>
            <p:ph type="body" sz="quarter" idx="18" hasCustomPrompt="1"/>
          </p:nvPr>
        </p:nvSpPr>
        <p:spPr>
          <a:xfrm>
            <a:off x="8560645" y="2133019"/>
            <a:ext cx="3175362"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
                <a:schemeClr val="accent4"/>
              </a:buClr>
              <a:buSzTx/>
              <a:buFont typeface="Arial" panose="020B0604020202020204" pitchFamily="34" charset="0"/>
              <a:buChar char="•"/>
              <a:tabLst/>
              <a:defRPr lang="en-US" sz="1961" b="0" kern="1200" cap="none" spc="0" baseline="0" dirty="0" smtClean="0">
                <a:solidFill>
                  <a:schemeClr val="bg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2" name="Text Placeholder 2"/>
          <p:cNvSpPr>
            <a:spLocks noGrp="1"/>
          </p:cNvSpPr>
          <p:nvPr>
            <p:ph type="body" sz="quarter" idx="19" hasCustomPrompt="1"/>
          </p:nvPr>
        </p:nvSpPr>
        <p:spPr>
          <a:xfrm>
            <a:off x="8558780" y="1635960"/>
            <a:ext cx="31771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6726">
                      <a:schemeClr val="accent4"/>
                    </a:gs>
                    <a:gs pos="73451">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4"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30">
              <a:solidFill>
                <a:schemeClr val="bg1"/>
              </a:solidFill>
            </a:endParaRPr>
          </a:p>
        </p:txBody>
      </p:sp>
    </p:spTree>
    <p:extLst>
      <p:ext uri="{BB962C8B-B14F-4D97-AF65-F5344CB8AC3E}">
        <p14:creationId xmlns:p14="http://schemas.microsoft.com/office/powerpoint/2010/main" val="152538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9_SPLIT ALT">
    <p:bg>
      <p:bgPr>
        <a:solidFill>
          <a:schemeClr val="accent1"/>
        </a:solidFill>
        <a:effectLst/>
      </p:bgPr>
    </p:bg>
    <p:spTree>
      <p:nvGrpSpPr>
        <p:cNvPr id="1" name=""/>
        <p:cNvGrpSpPr/>
        <p:nvPr/>
      </p:nvGrpSpPr>
      <p:grpSpPr>
        <a:xfrm>
          <a:off x="0" y="0"/>
          <a:ext cx="0" cy="0"/>
          <a:chOff x="0" y="0"/>
          <a:chExt cx="0" cy="0"/>
        </a:xfrm>
      </p:grpSpPr>
      <p:sp>
        <p:nvSpPr>
          <p:cNvPr id="10" name="Freeform 9"/>
          <p:cNvSpPr>
            <a:spLocks/>
          </p:cNvSpPr>
          <p:nvPr userDrawn="1"/>
        </p:nvSpPr>
        <p:spPr bwMode="auto">
          <a:xfrm rot="10800000" flipV="1">
            <a:off x="5279421" y="-1188"/>
            <a:ext cx="6912587" cy="6860381"/>
          </a:xfrm>
          <a:custGeom>
            <a:avLst/>
            <a:gdLst>
              <a:gd name="connsiteX0" fmla="*/ 3208981 w 6910787"/>
              <a:gd name="connsiteY0" fmla="*/ 0 h 6996953"/>
              <a:gd name="connsiteX1" fmla="*/ 0 w 6910787"/>
              <a:gd name="connsiteY1" fmla="*/ 0 h 6996953"/>
              <a:gd name="connsiteX2" fmla="*/ 0 w 6910787"/>
              <a:gd name="connsiteY2" fmla="*/ 6996953 h 6996953"/>
              <a:gd name="connsiteX3" fmla="*/ 6910787 w 6910787"/>
              <a:gd name="connsiteY3" fmla="*/ 6996953 h 6996953"/>
            </a:gdLst>
            <a:ahLst/>
            <a:cxnLst>
              <a:cxn ang="0">
                <a:pos x="connsiteX0" y="connsiteY0"/>
              </a:cxn>
              <a:cxn ang="0">
                <a:pos x="connsiteX1" y="connsiteY1"/>
              </a:cxn>
              <a:cxn ang="0">
                <a:pos x="connsiteX2" y="connsiteY2"/>
              </a:cxn>
              <a:cxn ang="0">
                <a:pos x="connsiteX3" y="connsiteY3"/>
              </a:cxn>
            </a:cxnLst>
            <a:rect l="l" t="t" r="r" b="b"/>
            <a:pathLst>
              <a:path w="6910787" h="6996953">
                <a:moveTo>
                  <a:pt x="3208981" y="0"/>
                </a:moveTo>
                <a:lnTo>
                  <a:pt x="0" y="0"/>
                </a:lnTo>
                <a:lnTo>
                  <a:pt x="0" y="6996953"/>
                </a:lnTo>
                <a:lnTo>
                  <a:pt x="6910787" y="6996953"/>
                </a:ln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6" name="Text Placeholder 2"/>
          <p:cNvSpPr>
            <a:spLocks noGrp="1"/>
          </p:cNvSpPr>
          <p:nvPr>
            <p:ph type="body" sz="quarter" idx="14" hasCustomPrompt="1"/>
          </p:nvPr>
        </p:nvSpPr>
        <p:spPr>
          <a:xfrm>
            <a:off x="394291" y="344411"/>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75806">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27365" y="2137207"/>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75806">
                      <a:schemeClr val="bg2"/>
                    </a:gs>
                    <a:gs pos="56637">
                      <a:schemeClr val="bg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8" name="Text Placeholder 2"/>
          <p:cNvSpPr>
            <a:spLocks noGrp="1"/>
          </p:cNvSpPr>
          <p:nvPr>
            <p:ph type="body" sz="quarter" idx="17" hasCustomPrompt="1"/>
          </p:nvPr>
        </p:nvSpPr>
        <p:spPr>
          <a:xfrm>
            <a:off x="427830" y="1640148"/>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5806">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9" name="Text Placeholder 2"/>
          <p:cNvSpPr>
            <a:spLocks noGrp="1"/>
          </p:cNvSpPr>
          <p:nvPr>
            <p:ph type="body" sz="quarter" idx="18" hasCustomPrompt="1"/>
          </p:nvPr>
        </p:nvSpPr>
        <p:spPr>
          <a:xfrm>
            <a:off x="8560647" y="2137207"/>
            <a:ext cx="3175360"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
                <a:schemeClr val="accent4"/>
              </a:buClr>
              <a:buSzTx/>
              <a:buFont typeface="Arial" panose="020B0604020202020204" pitchFamily="34" charset="0"/>
              <a:buChar char="•"/>
              <a:tabLst/>
              <a:defRPr lang="en-US" sz="1961" b="0" kern="1200" cap="none" spc="0" baseline="0" dirty="0" smtClean="0">
                <a:solidFill>
                  <a:schemeClr val="bg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2" name="Text Placeholder 2"/>
          <p:cNvSpPr>
            <a:spLocks noGrp="1"/>
          </p:cNvSpPr>
          <p:nvPr>
            <p:ph type="body" sz="quarter" idx="19" hasCustomPrompt="1"/>
          </p:nvPr>
        </p:nvSpPr>
        <p:spPr>
          <a:xfrm>
            <a:off x="8558781" y="1640148"/>
            <a:ext cx="3177114"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6726">
                      <a:schemeClr val="accent4"/>
                    </a:gs>
                    <a:gs pos="73451">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30">
              <a:solidFill>
                <a:schemeClr val="bg1"/>
              </a:solidFill>
            </a:endParaRPr>
          </a:p>
        </p:txBody>
      </p:sp>
    </p:spTree>
    <p:extLst>
      <p:ext uri="{BB962C8B-B14F-4D97-AF65-F5344CB8AC3E}">
        <p14:creationId xmlns:p14="http://schemas.microsoft.com/office/powerpoint/2010/main" val="530196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0_SPLIT ALT_ALT">
    <p:bg>
      <p:bgPr>
        <a:solidFill>
          <a:schemeClr val="accent1"/>
        </a:solidFill>
        <a:effectLst/>
      </p:bgPr>
    </p:bg>
    <p:spTree>
      <p:nvGrpSpPr>
        <p:cNvPr id="1" name=""/>
        <p:cNvGrpSpPr/>
        <p:nvPr/>
      </p:nvGrpSpPr>
      <p:grpSpPr>
        <a:xfrm>
          <a:off x="0" y="0"/>
          <a:ext cx="0" cy="0"/>
          <a:chOff x="0" y="0"/>
          <a:chExt cx="0" cy="0"/>
        </a:xfrm>
      </p:grpSpPr>
      <p:sp>
        <p:nvSpPr>
          <p:cNvPr id="10" name="Freeform 9"/>
          <p:cNvSpPr>
            <a:spLocks/>
          </p:cNvSpPr>
          <p:nvPr userDrawn="1"/>
        </p:nvSpPr>
        <p:spPr bwMode="auto">
          <a:xfrm rot="10800000" flipV="1">
            <a:off x="5279421" y="-1188"/>
            <a:ext cx="6912587" cy="6860381"/>
          </a:xfrm>
          <a:custGeom>
            <a:avLst/>
            <a:gdLst>
              <a:gd name="connsiteX0" fmla="*/ 3208981 w 6910787"/>
              <a:gd name="connsiteY0" fmla="*/ 0 h 6996953"/>
              <a:gd name="connsiteX1" fmla="*/ 0 w 6910787"/>
              <a:gd name="connsiteY1" fmla="*/ 0 h 6996953"/>
              <a:gd name="connsiteX2" fmla="*/ 0 w 6910787"/>
              <a:gd name="connsiteY2" fmla="*/ 6996953 h 6996953"/>
              <a:gd name="connsiteX3" fmla="*/ 6910787 w 6910787"/>
              <a:gd name="connsiteY3" fmla="*/ 6996953 h 6996953"/>
            </a:gdLst>
            <a:ahLst/>
            <a:cxnLst>
              <a:cxn ang="0">
                <a:pos x="connsiteX0" y="connsiteY0"/>
              </a:cxn>
              <a:cxn ang="0">
                <a:pos x="connsiteX1" y="connsiteY1"/>
              </a:cxn>
              <a:cxn ang="0">
                <a:pos x="connsiteX2" y="connsiteY2"/>
              </a:cxn>
              <a:cxn ang="0">
                <a:pos x="connsiteX3" y="connsiteY3"/>
              </a:cxn>
            </a:cxnLst>
            <a:rect l="l" t="t" r="r" b="b"/>
            <a:pathLst>
              <a:path w="6910787" h="6996953">
                <a:moveTo>
                  <a:pt x="3208981" y="0"/>
                </a:moveTo>
                <a:lnTo>
                  <a:pt x="0" y="0"/>
                </a:lnTo>
                <a:lnTo>
                  <a:pt x="0" y="6996953"/>
                </a:lnTo>
                <a:lnTo>
                  <a:pt x="6910787" y="6996953"/>
                </a:ln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6" name="Text Placeholder 2"/>
          <p:cNvSpPr>
            <a:spLocks noGrp="1"/>
          </p:cNvSpPr>
          <p:nvPr>
            <p:ph type="body" sz="quarter" idx="14" hasCustomPrompt="1"/>
          </p:nvPr>
        </p:nvSpPr>
        <p:spPr>
          <a:xfrm>
            <a:off x="394291" y="344411"/>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75806">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27365" y="2137207"/>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75806">
                      <a:schemeClr val="bg2"/>
                    </a:gs>
                    <a:gs pos="56637">
                      <a:schemeClr val="bg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8" name="Text Placeholder 2"/>
          <p:cNvSpPr>
            <a:spLocks noGrp="1"/>
          </p:cNvSpPr>
          <p:nvPr>
            <p:ph type="body" sz="quarter" idx="17" hasCustomPrompt="1"/>
          </p:nvPr>
        </p:nvSpPr>
        <p:spPr>
          <a:xfrm>
            <a:off x="427830" y="1640148"/>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5806">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9" name="Text Placeholder 2"/>
          <p:cNvSpPr>
            <a:spLocks noGrp="1"/>
          </p:cNvSpPr>
          <p:nvPr>
            <p:ph type="body" sz="quarter" idx="18" hasCustomPrompt="1"/>
          </p:nvPr>
        </p:nvSpPr>
        <p:spPr>
          <a:xfrm>
            <a:off x="8560647" y="2137207"/>
            <a:ext cx="3175360"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
                <a:schemeClr val="accent4"/>
              </a:buClr>
              <a:buSzTx/>
              <a:buFont typeface="Arial" panose="020B0604020202020204" pitchFamily="34" charset="0"/>
              <a:buChar char="•"/>
              <a:tabLst/>
              <a:defRPr lang="en-US" sz="1961" b="0" kern="1200" cap="none" spc="0" baseline="0" dirty="0" smtClean="0">
                <a:solidFill>
                  <a:schemeClr val="bg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2" name="Text Placeholder 2"/>
          <p:cNvSpPr>
            <a:spLocks noGrp="1"/>
          </p:cNvSpPr>
          <p:nvPr>
            <p:ph type="body" sz="quarter" idx="19" hasCustomPrompt="1"/>
          </p:nvPr>
        </p:nvSpPr>
        <p:spPr>
          <a:xfrm>
            <a:off x="8558781" y="1640148"/>
            <a:ext cx="3177114"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6726">
                      <a:schemeClr val="accent4"/>
                    </a:gs>
                    <a:gs pos="73451">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2475598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0_SPLIT ALT RED">
    <p:bg>
      <p:bgPr>
        <a:solidFill>
          <a:schemeClr val="accent1"/>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397756" y="340901"/>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27365" y="2134336"/>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27830" y="1637277"/>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560638" y="2134336"/>
            <a:ext cx="3175369"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7097">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558773" y="1637277"/>
            <a:ext cx="3177123"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7097">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2"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endParaRPr lang="en-US" sz="1730"/>
          </a:p>
        </p:txBody>
      </p:sp>
    </p:spTree>
    <p:custDataLst>
      <p:tags r:id="rId1"/>
    </p:custDataLst>
    <p:extLst>
      <p:ext uri="{BB962C8B-B14F-4D97-AF65-F5344CB8AC3E}">
        <p14:creationId xmlns:p14="http://schemas.microsoft.com/office/powerpoint/2010/main" val="3841898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2_SPLIT ALT RED_ALT">
    <p:bg>
      <p:bgPr>
        <a:solidFill>
          <a:schemeClr val="accent1"/>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397756" y="340901"/>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27365" y="2134336"/>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27830" y="1637277"/>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560638" y="2134336"/>
            <a:ext cx="3175369"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7097">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558773" y="1637277"/>
            <a:ext cx="3177123"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7097">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591047530"/>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theme" Target="../theme/theme2.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50" Type="http://schemas.openxmlformats.org/officeDocument/2006/relationships/slideLayout" Target="../slideLayouts/slideLayout102.xml"/><Relationship Id="rId55" Type="http://schemas.openxmlformats.org/officeDocument/2006/relationships/slideLayout" Target="../slideLayouts/slideLayout107.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3" Type="http://schemas.openxmlformats.org/officeDocument/2006/relationships/slideLayout" Target="../slideLayouts/slideLayout105.xml"/><Relationship Id="rId58" Type="http://schemas.openxmlformats.org/officeDocument/2006/relationships/slideLayout" Target="../slideLayouts/slideLayout110.xml"/><Relationship Id="rId5" Type="http://schemas.openxmlformats.org/officeDocument/2006/relationships/slideLayout" Target="../slideLayouts/slideLayout57.xml"/><Relationship Id="rId61" Type="http://schemas.openxmlformats.org/officeDocument/2006/relationships/slideLayout" Target="../slideLayouts/slideLayout113.xml"/><Relationship Id="rId19" Type="http://schemas.openxmlformats.org/officeDocument/2006/relationships/slideLayout" Target="../slideLayouts/slideLayout7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slideLayout" Target="../slideLayouts/slideLayout100.xml"/><Relationship Id="rId56" Type="http://schemas.openxmlformats.org/officeDocument/2006/relationships/slideLayout" Target="../slideLayouts/slideLayout108.xml"/><Relationship Id="rId8" Type="http://schemas.openxmlformats.org/officeDocument/2006/relationships/slideLayout" Target="../slideLayouts/slideLayout60.xml"/><Relationship Id="rId51" Type="http://schemas.openxmlformats.org/officeDocument/2006/relationships/slideLayout" Target="../slideLayouts/slideLayout103.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59" Type="http://schemas.openxmlformats.org/officeDocument/2006/relationships/slideLayout" Target="../slideLayouts/slideLayout111.xml"/><Relationship Id="rId20" Type="http://schemas.openxmlformats.org/officeDocument/2006/relationships/slideLayout" Target="../slideLayouts/slideLayout72.xml"/><Relationship Id="rId41" Type="http://schemas.openxmlformats.org/officeDocument/2006/relationships/slideLayout" Target="../slideLayouts/slideLayout93.xml"/><Relationship Id="rId54" Type="http://schemas.openxmlformats.org/officeDocument/2006/relationships/slideLayout" Target="../slideLayouts/slideLayout106.xml"/><Relationship Id="rId62" Type="http://schemas.openxmlformats.org/officeDocument/2006/relationships/theme" Target="../theme/theme3.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slideLayout" Target="../slideLayouts/slideLayout101.xml"/><Relationship Id="rId57" Type="http://schemas.openxmlformats.org/officeDocument/2006/relationships/slideLayout" Target="../slideLayouts/slideLayout109.xml"/><Relationship Id="rId10" Type="http://schemas.openxmlformats.org/officeDocument/2006/relationships/slideLayout" Target="../slideLayouts/slideLayout62.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52" Type="http://schemas.openxmlformats.org/officeDocument/2006/relationships/slideLayout" Target="../slideLayouts/slideLayout104.xml"/><Relationship Id="rId60" Type="http://schemas.openxmlformats.org/officeDocument/2006/relationships/slideLayout" Target="../slideLayouts/slideLayout11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theme" Target="../theme/theme4.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theme" Target="../theme/theme5.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240" r:id="rId5"/>
    <p:sldLayoutId id="2147484241" r:id="rId6"/>
    <p:sldLayoutId id="2147484474" r:id="rId7"/>
    <p:sldLayoutId id="2147484245" r:id="rId8"/>
    <p:sldLayoutId id="2147484247" r:id="rId9"/>
    <p:sldLayoutId id="2147484639" r:id="rId10"/>
    <p:sldLayoutId id="2147484603" r:id="rId11"/>
    <p:sldLayoutId id="2147484573" r:id="rId12"/>
    <p:sldLayoutId id="2147484606" r:id="rId13"/>
    <p:sldLayoutId id="2147484638"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671" r:id="rId26"/>
    <p:sldLayoutId id="2147484672" r:id="rId2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657" r:id="rId12"/>
    <p:sldLayoutId id="2147484658" r:id="rId13"/>
    <p:sldLayoutId id="2147484659"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887" y="288697"/>
            <a:ext cx="10545612" cy="1143000"/>
          </a:xfrm>
          <a:prstGeom prst="rect">
            <a:avLst/>
          </a:prstGeom>
        </p:spPr>
        <p:txBody>
          <a:bodyPr vert="horz" lIns="146288" tIns="73144" rIns="146288" bIns="73144" rtlCol="0" anchor="t" anchorCtr="0">
            <a:normAutofit/>
          </a:bodyPr>
          <a:lstStyle/>
          <a:p>
            <a:r>
              <a:rPr lang="en-US"/>
              <a:t>Click to edit Master title style</a:t>
            </a:r>
          </a:p>
        </p:txBody>
      </p:sp>
      <p:sp>
        <p:nvSpPr>
          <p:cNvPr id="3" name="Text Placeholder 2"/>
          <p:cNvSpPr>
            <a:spLocks noGrp="1"/>
          </p:cNvSpPr>
          <p:nvPr>
            <p:ph type="body" idx="1"/>
          </p:nvPr>
        </p:nvSpPr>
        <p:spPr>
          <a:xfrm>
            <a:off x="292204" y="1623130"/>
            <a:ext cx="10512872" cy="2581637"/>
          </a:xfrm>
          <a:prstGeom prst="rect">
            <a:avLst/>
          </a:prstGeom>
        </p:spPr>
        <p:txBody>
          <a:bodyPr vert="horz" lIns="146288" tIns="73144" rIns="146288" bIns="73144" rtlCol="0">
            <a:normAutofit/>
          </a:body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2210462379"/>
      </p:ext>
    </p:extLst>
  </p:cSld>
  <p:clrMap bg1="lt1" tx1="dk1" bg2="lt2" tx2="dk2" accent1="accent1" accent2="accent2" accent3="accent3" accent4="accent4" accent5="accent5" accent6="accent6" hlink="hlink" folHlink="folHlink"/>
  <p:sldLayoutIdLst>
    <p:sldLayoutId id="2147484674" r:id="rId1"/>
    <p:sldLayoutId id="2147484675" r:id="rId2"/>
    <p:sldLayoutId id="2147484676" r:id="rId3"/>
    <p:sldLayoutId id="2147484677" r:id="rId4"/>
    <p:sldLayoutId id="2147484678" r:id="rId5"/>
    <p:sldLayoutId id="2147484679" r:id="rId6"/>
    <p:sldLayoutId id="2147484680" r:id="rId7"/>
    <p:sldLayoutId id="2147484681" r:id="rId8"/>
    <p:sldLayoutId id="2147484682" r:id="rId9"/>
    <p:sldLayoutId id="2147484683" r:id="rId10"/>
    <p:sldLayoutId id="2147484684" r:id="rId11"/>
    <p:sldLayoutId id="2147484685" r:id="rId12"/>
    <p:sldLayoutId id="2147484686" r:id="rId13"/>
    <p:sldLayoutId id="2147484687" r:id="rId14"/>
    <p:sldLayoutId id="2147484688" r:id="rId15"/>
    <p:sldLayoutId id="2147484689" r:id="rId16"/>
    <p:sldLayoutId id="2147484690" r:id="rId17"/>
    <p:sldLayoutId id="2147484691" r:id="rId18"/>
    <p:sldLayoutId id="2147484692" r:id="rId19"/>
    <p:sldLayoutId id="2147484693" r:id="rId20"/>
    <p:sldLayoutId id="2147484694" r:id="rId21"/>
    <p:sldLayoutId id="2147484695" r:id="rId22"/>
    <p:sldLayoutId id="2147484696" r:id="rId23"/>
    <p:sldLayoutId id="2147484697" r:id="rId24"/>
    <p:sldLayoutId id="2147484698" r:id="rId25"/>
    <p:sldLayoutId id="2147484699" r:id="rId26"/>
    <p:sldLayoutId id="2147484700" r:id="rId27"/>
    <p:sldLayoutId id="2147484701" r:id="rId28"/>
    <p:sldLayoutId id="2147484702" r:id="rId29"/>
    <p:sldLayoutId id="2147484703" r:id="rId30"/>
    <p:sldLayoutId id="2147484704" r:id="rId31"/>
    <p:sldLayoutId id="2147484705" r:id="rId32"/>
    <p:sldLayoutId id="2147484706" r:id="rId33"/>
    <p:sldLayoutId id="2147484707" r:id="rId34"/>
    <p:sldLayoutId id="2147484708" r:id="rId35"/>
    <p:sldLayoutId id="2147484709" r:id="rId36"/>
    <p:sldLayoutId id="2147484710" r:id="rId37"/>
    <p:sldLayoutId id="2147484711" r:id="rId38"/>
    <p:sldLayoutId id="2147484712" r:id="rId39"/>
    <p:sldLayoutId id="2147484713" r:id="rId40"/>
    <p:sldLayoutId id="2147484714" r:id="rId41"/>
    <p:sldLayoutId id="2147484715" r:id="rId42"/>
    <p:sldLayoutId id="2147484716" r:id="rId43"/>
    <p:sldLayoutId id="2147484717" r:id="rId44"/>
    <p:sldLayoutId id="2147484718" r:id="rId45"/>
    <p:sldLayoutId id="2147484719" r:id="rId46"/>
    <p:sldLayoutId id="2147484720" r:id="rId47"/>
    <p:sldLayoutId id="2147484721" r:id="rId48"/>
    <p:sldLayoutId id="2147484722" r:id="rId49"/>
    <p:sldLayoutId id="2147484723" r:id="rId50"/>
    <p:sldLayoutId id="2147484724" r:id="rId51"/>
    <p:sldLayoutId id="2147484725" r:id="rId52"/>
    <p:sldLayoutId id="2147484726" r:id="rId53"/>
    <p:sldLayoutId id="2147484727" r:id="rId54"/>
    <p:sldLayoutId id="2147484728" r:id="rId55"/>
    <p:sldLayoutId id="2147484729" r:id="rId56"/>
    <p:sldLayoutId id="2147484730" r:id="rId57"/>
    <p:sldLayoutId id="2147484731" r:id="rId58"/>
    <p:sldLayoutId id="2147484732" r:id="rId59"/>
    <p:sldLayoutId id="2147484733" r:id="rId60"/>
    <p:sldLayoutId id="2147484734" r:id="rId61"/>
  </p:sldLayoutIdLst>
  <p:transition>
    <p:fade/>
  </p:transition>
  <p:hf hdr="0" ftr="0" dt="0"/>
  <p:txStyles>
    <p:titleStyle>
      <a:lvl1pPr marL="0" indent="0" algn="l" defTabSz="498603" rtl="0" eaLnBrk="1" latinLnBrk="0" hangingPunct="1">
        <a:lnSpc>
          <a:spcPct val="90000"/>
        </a:lnSpc>
        <a:spcBef>
          <a:spcPts val="0"/>
        </a:spcBef>
        <a:spcAft>
          <a:spcPts val="0"/>
        </a:spcAft>
        <a:buFont typeface="Arial"/>
        <a:buNone/>
        <a:defRPr lang="en-US" sz="5294" b="0" kern="1200" cap="none" spc="-98" baseline="0" dirty="0">
          <a:solidFill>
            <a:schemeClr val="tx1"/>
          </a:solidFill>
          <a:latin typeface="+mj-lt"/>
          <a:ea typeface="+mn-ea"/>
          <a:cs typeface="Segoe UI" panose="020B0502040204020203" pitchFamily="34" charset="0"/>
        </a:defRPr>
      </a:lvl1pPr>
    </p:titleStyle>
    <p:body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p:bodyStyle>
    <p:otherStyle>
      <a:defPPr>
        <a:defRPr lang="en-US"/>
      </a:defPPr>
      <a:lvl1pPr marL="0" algn="l" defTabSz="498603" rtl="0" eaLnBrk="1" latinLnBrk="0" hangingPunct="1">
        <a:defRPr sz="1977" kern="1200">
          <a:solidFill>
            <a:schemeClr val="tx1"/>
          </a:solidFill>
          <a:latin typeface="+mn-lt"/>
          <a:ea typeface="+mn-ea"/>
          <a:cs typeface="+mn-cs"/>
        </a:defRPr>
      </a:lvl1pPr>
      <a:lvl2pPr marL="498603" algn="l" defTabSz="498603" rtl="0" eaLnBrk="1" latinLnBrk="0" hangingPunct="1">
        <a:defRPr sz="1977" kern="1200">
          <a:solidFill>
            <a:schemeClr val="tx1"/>
          </a:solidFill>
          <a:latin typeface="+mn-lt"/>
          <a:ea typeface="+mn-ea"/>
          <a:cs typeface="+mn-cs"/>
        </a:defRPr>
      </a:lvl2pPr>
      <a:lvl3pPr marL="997205" algn="l" defTabSz="498603" rtl="0" eaLnBrk="1" latinLnBrk="0" hangingPunct="1">
        <a:defRPr sz="1977" kern="1200">
          <a:solidFill>
            <a:schemeClr val="tx1"/>
          </a:solidFill>
          <a:latin typeface="+mn-lt"/>
          <a:ea typeface="+mn-ea"/>
          <a:cs typeface="+mn-cs"/>
        </a:defRPr>
      </a:lvl3pPr>
      <a:lvl4pPr marL="1495807" algn="l" defTabSz="498603" rtl="0" eaLnBrk="1" latinLnBrk="0" hangingPunct="1">
        <a:defRPr sz="1977" kern="1200">
          <a:solidFill>
            <a:schemeClr val="tx1"/>
          </a:solidFill>
          <a:latin typeface="+mn-lt"/>
          <a:ea typeface="+mn-ea"/>
          <a:cs typeface="+mn-cs"/>
        </a:defRPr>
      </a:lvl4pPr>
      <a:lvl5pPr marL="1994410" algn="l" defTabSz="498603" rtl="0" eaLnBrk="1" latinLnBrk="0" hangingPunct="1">
        <a:defRPr sz="1977" kern="1200">
          <a:solidFill>
            <a:schemeClr val="tx1"/>
          </a:solidFill>
          <a:latin typeface="+mn-lt"/>
          <a:ea typeface="+mn-ea"/>
          <a:cs typeface="+mn-cs"/>
        </a:defRPr>
      </a:lvl5pPr>
      <a:lvl6pPr marL="2493013" algn="l" defTabSz="498603" rtl="0" eaLnBrk="1" latinLnBrk="0" hangingPunct="1">
        <a:defRPr sz="1977" kern="1200">
          <a:solidFill>
            <a:schemeClr val="tx1"/>
          </a:solidFill>
          <a:latin typeface="+mn-lt"/>
          <a:ea typeface="+mn-ea"/>
          <a:cs typeface="+mn-cs"/>
        </a:defRPr>
      </a:lvl6pPr>
      <a:lvl7pPr marL="2991616" algn="l" defTabSz="498603" rtl="0" eaLnBrk="1" latinLnBrk="0" hangingPunct="1">
        <a:defRPr sz="1977" kern="1200">
          <a:solidFill>
            <a:schemeClr val="tx1"/>
          </a:solidFill>
          <a:latin typeface="+mn-lt"/>
          <a:ea typeface="+mn-ea"/>
          <a:cs typeface="+mn-cs"/>
        </a:defRPr>
      </a:lvl7pPr>
      <a:lvl8pPr marL="3490220" algn="l" defTabSz="498603" rtl="0" eaLnBrk="1" latinLnBrk="0" hangingPunct="1">
        <a:defRPr sz="1977" kern="1200">
          <a:solidFill>
            <a:schemeClr val="tx1"/>
          </a:solidFill>
          <a:latin typeface="+mn-lt"/>
          <a:ea typeface="+mn-ea"/>
          <a:cs typeface="+mn-cs"/>
        </a:defRPr>
      </a:lvl8pPr>
      <a:lvl9pPr marL="3988821" algn="l" defTabSz="498603" rtl="0" eaLnBrk="1" latinLnBrk="0" hangingPunct="1">
        <a:defRPr sz="197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 orient="horz" pos="2203">
          <p15:clr>
            <a:srgbClr val="F26B43"/>
          </p15:clr>
        </p15:guide>
        <p15:guide id="5" pos="3917">
          <p15:clr>
            <a:srgbClr val="F26B43"/>
          </p15:clr>
        </p15:guide>
        <p15:guide id="7" orient="horz" pos="283">
          <p15:clr>
            <a:srgbClr val="F26B43"/>
          </p15:clr>
        </p15:guide>
        <p15:guide id="8" pos="7541">
          <p15:clr>
            <a:srgbClr val="F26B43"/>
          </p15:clr>
        </p15:guide>
        <p15:guide id="9" pos="288">
          <p15:clr>
            <a:srgbClr val="F26B43"/>
          </p15:clr>
        </p15:guide>
        <p15:guide id="10" orient="horz" pos="4112">
          <p15:clr>
            <a:srgbClr val="F26B43"/>
          </p15:clr>
        </p15:guide>
        <p15:guide id="11" orient="horz" pos="1147">
          <p15:clr>
            <a:srgbClr val="F26B43"/>
          </p15:clr>
        </p15:guide>
        <p15:guide id="12" pos="4064">
          <p15:clr>
            <a:srgbClr val="F26B43"/>
          </p15:clr>
        </p15:guide>
        <p15:guide id="13" pos="377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23435757"/>
      </p:ext>
    </p:extLst>
  </p:cSld>
  <p:clrMap bg1="lt1" tx1="dk1" bg2="lt2" tx2="dk2" accent1="accent1" accent2="accent2" accent3="accent3" accent4="accent4" accent5="accent5" accent6="accent6" hlink="hlink" folHlink="folHlink"/>
  <p:sldLayoutIdLst>
    <p:sldLayoutId id="2147484736" r:id="rId1"/>
    <p:sldLayoutId id="2147484737" r:id="rId2"/>
    <p:sldLayoutId id="2147484738" r:id="rId3"/>
    <p:sldLayoutId id="2147484739" r:id="rId4"/>
    <p:sldLayoutId id="2147484740" r:id="rId5"/>
    <p:sldLayoutId id="2147484741" r:id="rId6"/>
    <p:sldLayoutId id="2147484742" r:id="rId7"/>
    <p:sldLayoutId id="2147484743" r:id="rId8"/>
    <p:sldLayoutId id="2147484744" r:id="rId9"/>
    <p:sldLayoutId id="2147484745" r:id="rId10"/>
    <p:sldLayoutId id="2147484746" r:id="rId11"/>
    <p:sldLayoutId id="2147484747" r:id="rId12"/>
    <p:sldLayoutId id="2147484748" r:id="rId13"/>
    <p:sldLayoutId id="2147484749" r:id="rId14"/>
    <p:sldLayoutId id="2147484750" r:id="rId15"/>
    <p:sldLayoutId id="2147484751" r:id="rId16"/>
    <p:sldLayoutId id="2147484752" r:id="rId17"/>
    <p:sldLayoutId id="2147484753" r:id="rId18"/>
    <p:sldLayoutId id="2147484754" r:id="rId19"/>
    <p:sldLayoutId id="2147484755" r:id="rId20"/>
    <p:sldLayoutId id="2147484756" r:id="rId21"/>
    <p:sldLayoutId id="2147484757" r:id="rId22"/>
    <p:sldLayoutId id="2147484758" r:id="rId23"/>
    <p:sldLayoutId id="2147484759" r:id="rId24"/>
    <p:sldLayoutId id="2147484760" r:id="rId25"/>
    <p:sldLayoutId id="2147484761" r:id="rId26"/>
    <p:sldLayoutId id="2147484762" r:id="rId27"/>
    <p:sldLayoutId id="2147484763"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0A1150-BB01-4414-95BE-934A08D8B8CE}"/>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FB77E0-D244-4DAE-A2B3-E50703B122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1BBF46-B6EF-4A0F-B481-3FC045294A5E}"/>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56CF169D-E46C-4F34-9E57-14989A47F8D2}"/>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B11DAC-099A-45DC-9156-8E2157281C12}"/>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F77239-BE93-4C3A-AD55-953AD2CEF7B4}" type="slidenum">
              <a:rPr lang="en-US" smtClean="0"/>
              <a:t>‹#›</a:t>
            </a:fld>
            <a:endParaRPr lang="en-US"/>
          </a:p>
        </p:txBody>
      </p:sp>
    </p:spTree>
    <p:extLst>
      <p:ext uri="{BB962C8B-B14F-4D97-AF65-F5344CB8AC3E}">
        <p14:creationId xmlns:p14="http://schemas.microsoft.com/office/powerpoint/2010/main" val="3795937335"/>
      </p:ext>
    </p:extLst>
  </p:cSld>
  <p:clrMap bg1="lt1" tx1="dk1" bg2="lt2" tx2="dk2" accent1="accent1" accent2="accent2" accent3="accent3" accent4="accent4" accent5="accent5" accent6="accent6" hlink="hlink" folHlink="folHlink"/>
  <p:sldLayoutIdLst>
    <p:sldLayoutId id="2147484765" r:id="rId1"/>
    <p:sldLayoutId id="2147484766" r:id="rId2"/>
    <p:sldLayoutId id="2147484767" r:id="rId3"/>
    <p:sldLayoutId id="2147484768" r:id="rId4"/>
    <p:sldLayoutId id="2147484769" r:id="rId5"/>
    <p:sldLayoutId id="2147484770" r:id="rId6"/>
    <p:sldLayoutId id="2147484771" r:id="rId7"/>
    <p:sldLayoutId id="2147484772" r:id="rId8"/>
    <p:sldLayoutId id="2147484773" r:id="rId9"/>
    <p:sldLayoutId id="2147484774" r:id="rId10"/>
    <p:sldLayoutId id="2147484775" r:id="rId11"/>
    <p:sldLayoutId id="2147484776"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3.xml"/></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7.png"/><Relationship Id="rId3" Type="http://schemas.openxmlformats.org/officeDocument/2006/relationships/image" Target="../media/image58.png"/><Relationship Id="rId7" Type="http://schemas.openxmlformats.org/officeDocument/2006/relationships/image" Target="../media/image62.png"/><Relationship Id="rId12" Type="http://schemas.microsoft.com/office/2007/relationships/hdphoto" Target="../media/hdphoto6.wdp"/><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62.png"/><Relationship Id="rId5" Type="http://schemas.openxmlformats.org/officeDocument/2006/relationships/image" Target="../media/image58.png"/><Relationship Id="rId4" Type="http://schemas.openxmlformats.org/officeDocument/2006/relationships/image" Target="../media/image68.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58.png"/><Relationship Id="rId3" Type="http://schemas.openxmlformats.org/officeDocument/2006/relationships/image" Target="../media/image63.png"/><Relationship Id="rId7" Type="http://schemas.openxmlformats.org/officeDocument/2006/relationships/image" Target="../media/image60.png"/><Relationship Id="rId12" Type="http://schemas.microsoft.com/office/2007/relationships/hdphoto" Target="../media/hdphoto6.wdp"/><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59.png"/><Relationship Id="rId11" Type="http://schemas.openxmlformats.org/officeDocument/2006/relationships/image" Target="../media/image66.png"/><Relationship Id="rId5" Type="http://schemas.openxmlformats.org/officeDocument/2006/relationships/image" Target="../media/image67.png"/><Relationship Id="rId10" Type="http://schemas.openxmlformats.org/officeDocument/2006/relationships/image" Target="../media/image64.png"/><Relationship Id="rId4" Type="http://schemas.openxmlformats.org/officeDocument/2006/relationships/image" Target="../media/image65.png"/><Relationship Id="rId9" Type="http://schemas.openxmlformats.org/officeDocument/2006/relationships/image" Target="../media/image62.png"/></Relationships>
</file>

<file path=ppt/slides/_rels/slide13.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58.png"/><Relationship Id="rId7"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69.png"/><Relationship Id="rId5" Type="http://schemas.openxmlformats.org/officeDocument/2006/relationships/image" Target="../media/image59.png"/><Relationship Id="rId10"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image" Target="../media/image7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75.png"/><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notesSlide" Target="../notesSlides/notesSlide2.xml"/><Relationship Id="rId16" Type="http://schemas.openxmlformats.org/officeDocument/2006/relationships/image" Target="../media/image30.svg"/><Relationship Id="rId20" Type="http://schemas.microsoft.com/office/2007/relationships/hdphoto" Target="../media/hdphoto5.wdp"/><Relationship Id="rId1" Type="http://schemas.openxmlformats.org/officeDocument/2006/relationships/slideLayout" Target="../slideLayouts/slideLayout5.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19" Type="http://schemas.openxmlformats.org/officeDocument/2006/relationships/image" Target="../media/image33.pn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s://appsource.microsoft.com/en-us/product/web-apps/microsoft-powerbi.pbisolntemplate_apimanagement?tab=Overview" TargetMode="External"/><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5.png"/><Relationship Id="rId18" Type="http://schemas.openxmlformats.org/officeDocument/2006/relationships/image" Target="../media/image90.svg"/><Relationship Id="rId3" Type="http://schemas.openxmlformats.org/officeDocument/2006/relationships/image" Target="../media/image77.png"/><Relationship Id="rId7" Type="http://schemas.openxmlformats.org/officeDocument/2006/relationships/image" Target="../media/image80.png"/><Relationship Id="rId12" Type="http://schemas.openxmlformats.org/officeDocument/2006/relationships/image" Target="../media/image44.png"/><Relationship Id="rId17" Type="http://schemas.openxmlformats.org/officeDocument/2006/relationships/image" Target="../media/image89.png"/><Relationship Id="rId2" Type="http://schemas.openxmlformats.org/officeDocument/2006/relationships/notesSlide" Target="../notesSlides/notesSlide24.xml"/><Relationship Id="rId16" Type="http://schemas.openxmlformats.org/officeDocument/2006/relationships/image" Target="../media/image88.png"/><Relationship Id="rId1" Type="http://schemas.openxmlformats.org/officeDocument/2006/relationships/slideLayout" Target="../slideLayouts/slideLayout26.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5" Type="http://schemas.openxmlformats.org/officeDocument/2006/relationships/image" Target="../media/image87.gif"/><Relationship Id="rId10" Type="http://schemas.openxmlformats.org/officeDocument/2006/relationships/image" Target="../media/image83.png"/><Relationship Id="rId4" Type="http://schemas.openxmlformats.org/officeDocument/2006/relationships/image" Target="../media/image49.png"/><Relationship Id="rId9" Type="http://schemas.openxmlformats.org/officeDocument/2006/relationships/image" Target="../media/image82.png"/><Relationship Id="rId14" Type="http://schemas.openxmlformats.org/officeDocument/2006/relationships/image" Target="../media/image86.png"/></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60.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60.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60.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8" Type="http://schemas.openxmlformats.org/officeDocument/2006/relationships/image" Target="../media/image95.jpeg"/><Relationship Id="rId13" Type="http://schemas.openxmlformats.org/officeDocument/2006/relationships/image" Target="../media/image100.png"/><Relationship Id="rId3" Type="http://schemas.openxmlformats.org/officeDocument/2006/relationships/image" Target="../media/image92.emf"/><Relationship Id="rId7" Type="http://schemas.openxmlformats.org/officeDocument/2006/relationships/image" Target="../media/image94.png"/><Relationship Id="rId12" Type="http://schemas.openxmlformats.org/officeDocument/2006/relationships/image" Target="../media/image99.png"/><Relationship Id="rId17" Type="http://schemas.openxmlformats.org/officeDocument/2006/relationships/image" Target="../media/image104.jpg"/><Relationship Id="rId2" Type="http://schemas.openxmlformats.org/officeDocument/2006/relationships/notesSlide" Target="../notesSlides/notesSlide29.xml"/><Relationship Id="rId16" Type="http://schemas.openxmlformats.org/officeDocument/2006/relationships/image" Target="../media/image103.png"/><Relationship Id="rId1" Type="http://schemas.openxmlformats.org/officeDocument/2006/relationships/slideLayout" Target="../slideLayouts/slideLayout9.xml"/><Relationship Id="rId6" Type="http://schemas.openxmlformats.org/officeDocument/2006/relationships/image" Target="../media/image81.png"/><Relationship Id="rId11" Type="http://schemas.openxmlformats.org/officeDocument/2006/relationships/image" Target="../media/image98.png"/><Relationship Id="rId5" Type="http://schemas.openxmlformats.org/officeDocument/2006/relationships/image" Target="../media/image80.png"/><Relationship Id="rId15" Type="http://schemas.openxmlformats.org/officeDocument/2006/relationships/image" Target="../media/image102.png"/><Relationship Id="rId10" Type="http://schemas.openxmlformats.org/officeDocument/2006/relationships/image" Target="../media/image97.png"/><Relationship Id="rId4" Type="http://schemas.openxmlformats.org/officeDocument/2006/relationships/image" Target="../media/image93.emf"/><Relationship Id="rId9" Type="http://schemas.openxmlformats.org/officeDocument/2006/relationships/image" Target="../media/image96.tiff"/><Relationship Id="rId14" Type="http://schemas.openxmlformats.org/officeDocument/2006/relationships/image" Target="../media/image101.jpg"/></Relationships>
</file>

<file path=ppt/slides/_rels/slide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svg"/></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5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7BA6DEE-D668-044A-A090-AECFB295D9C7}"/>
              </a:ext>
            </a:extLst>
          </p:cNvPr>
          <p:cNvSpPr>
            <a:spLocks noGrp="1"/>
          </p:cNvSpPr>
          <p:nvPr>
            <p:ph type="title"/>
          </p:nvPr>
        </p:nvSpPr>
        <p:spPr>
          <a:xfrm>
            <a:off x="480433" y="1558615"/>
            <a:ext cx="6572096" cy="840036"/>
          </a:xfrm>
        </p:spPr>
        <p:txBody>
          <a:bodyPr vert="horz" wrap="square" lIns="91427" tIns="45713" rIns="91427" bIns="45713" rtlCol="0" anchor="b" anchorCtr="0">
            <a:spAutoFit/>
          </a:bodyPr>
          <a:lstStyle/>
          <a:p>
            <a:r>
              <a:rPr lang="en-US" sz="5399" dirty="0"/>
              <a:t>API Management</a:t>
            </a:r>
          </a:p>
        </p:txBody>
      </p:sp>
      <p:sp>
        <p:nvSpPr>
          <p:cNvPr id="4" name="Text Placeholder 4">
            <a:extLst>
              <a:ext uri="{FF2B5EF4-FFF2-40B4-BE49-F238E27FC236}">
                <a16:creationId xmlns:a16="http://schemas.microsoft.com/office/drawing/2014/main" id="{FE85A813-A5FB-064F-8F40-F078893ECA7B}"/>
              </a:ext>
            </a:extLst>
          </p:cNvPr>
          <p:cNvSpPr>
            <a:spLocks noGrp="1"/>
          </p:cNvSpPr>
          <p:nvPr>
            <p:ph type="body" sz="quarter" idx="12"/>
          </p:nvPr>
        </p:nvSpPr>
        <p:spPr>
          <a:xfrm>
            <a:off x="5036747" y="317888"/>
            <a:ext cx="6841245" cy="276959"/>
          </a:xfrm>
        </p:spPr>
        <p:txBody>
          <a:bodyPr/>
          <a:lstStyle/>
          <a:p>
            <a:pPr algn="r"/>
            <a:r>
              <a:rPr lang="en-US" dirty="0">
                <a:latin typeface="+mj-lt"/>
              </a:rPr>
              <a:t>March 28, 2019 — 8:30 AM - 5:00 PM  |  Detroit, Michigan</a:t>
            </a:r>
          </a:p>
        </p:txBody>
      </p:sp>
      <p:sp>
        <p:nvSpPr>
          <p:cNvPr id="5" name="Rectangle 4">
            <a:extLst>
              <a:ext uri="{FF2B5EF4-FFF2-40B4-BE49-F238E27FC236}">
                <a16:creationId xmlns:a16="http://schemas.microsoft.com/office/drawing/2014/main" id="{210CA7B9-9636-429D-8BED-B8FE06098377}"/>
              </a:ext>
            </a:extLst>
          </p:cNvPr>
          <p:cNvSpPr/>
          <p:nvPr/>
        </p:nvSpPr>
        <p:spPr bwMode="white">
          <a:xfrm>
            <a:off x="480433" y="2296630"/>
            <a:ext cx="4880235" cy="996414"/>
          </a:xfrm>
          <a:prstGeom prst="rect">
            <a:avLst/>
          </a:prstGeom>
        </p:spPr>
        <p:txBody>
          <a:bodyPr vert="horz" wrap="square" lIns="91427" tIns="45713" rIns="91427" bIns="45713" rtlCol="0" anchor="b" anchorCtr="0">
            <a:spAutoFit/>
          </a:body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Light" panose="020F0302020204030204"/>
                <a:ea typeface="+mn-ea"/>
                <a:cs typeface="+mn-cs"/>
              </a:rPr>
              <a:t>Learn, architect, and develop solutions on Azure </a:t>
            </a:r>
          </a:p>
        </p:txBody>
      </p:sp>
      <p:sp>
        <p:nvSpPr>
          <p:cNvPr id="6" name="Rectangle 5">
            <a:extLst>
              <a:ext uri="{FF2B5EF4-FFF2-40B4-BE49-F238E27FC236}">
                <a16:creationId xmlns:a16="http://schemas.microsoft.com/office/drawing/2014/main" id="{43F0CC64-3E2B-44F1-AD84-43C9EDDD5627}"/>
              </a:ext>
            </a:extLst>
          </p:cNvPr>
          <p:cNvSpPr/>
          <p:nvPr/>
        </p:nvSpPr>
        <p:spPr bwMode="white">
          <a:xfrm>
            <a:off x="480433" y="4394155"/>
            <a:ext cx="6387564" cy="1109378"/>
          </a:xfrm>
          <a:prstGeom prst="rect">
            <a:avLst/>
          </a:prstGeom>
        </p:spPr>
        <p:txBody>
          <a:bodyPr vert="horz" wrap="square" lIns="91427" tIns="45713" rIns="91427" bIns="45713" rtlCol="0" anchor="b" anchorCtr="0">
            <a:spAutoFit/>
          </a:body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Light" panose="020F0302020204030204"/>
                <a:ea typeface="+mn-ea"/>
                <a:cs typeface="+mn-cs"/>
              </a:rPr>
              <a:t>#</a:t>
            </a:r>
            <a:r>
              <a:rPr kumimoji="0" lang="en-US" sz="3600" b="0" i="0" u="none" strike="noStrike" kern="1200" cap="none" spc="0" normalizeH="0" baseline="0" noProof="0" dirty="0" err="1">
                <a:ln>
                  <a:noFill/>
                </a:ln>
                <a:solidFill>
                  <a:prstClr val="white"/>
                </a:solidFill>
                <a:effectLst/>
                <a:uLnTx/>
                <a:uFillTx/>
                <a:latin typeface="Calibri Light" panose="020F0302020204030204"/>
                <a:ea typeface="+mn-ea"/>
                <a:cs typeface="+mn-cs"/>
              </a:rPr>
              <a:t>AzureDevDays</a:t>
            </a:r>
            <a:endParaRPr kumimoji="0" lang="en-US" sz="36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Light" panose="020F0302020204030204"/>
                <a:ea typeface="+mn-ea"/>
                <a:cs typeface="+mn-cs"/>
              </a:rPr>
              <a:t>for d</a:t>
            </a:r>
            <a:r>
              <a:rPr kumimoji="0" lang="en-US" sz="3600" b="0" i="0" u="none" strike="noStrike" kern="1200" cap="none" spc="0" normalizeH="0" baseline="0" noProof="0" dirty="0" err="1">
                <a:ln>
                  <a:noFill/>
                </a:ln>
                <a:solidFill>
                  <a:prstClr val="white"/>
                </a:solidFill>
                <a:effectLst/>
                <a:uLnTx/>
                <a:uFillTx/>
                <a:latin typeface="Calibri Light" panose="020F0302020204030204"/>
                <a:ea typeface="+mn-ea"/>
                <a:cs typeface="+mn-cs"/>
              </a:rPr>
              <a:t>evelopers</a:t>
            </a:r>
            <a:r>
              <a:rPr kumimoji="0" lang="en-US" sz="3600" b="0" i="0" u="none" strike="noStrike" kern="1200" cap="none" spc="0" normalizeH="0" baseline="0" noProof="0" dirty="0">
                <a:ln>
                  <a:noFill/>
                </a:ln>
                <a:solidFill>
                  <a:prstClr val="white"/>
                </a:solidFill>
                <a:effectLst/>
                <a:uLnTx/>
                <a:uFillTx/>
                <a:latin typeface="Calibri Light" panose="020F0302020204030204"/>
                <a:ea typeface="+mn-ea"/>
                <a:cs typeface="+mn-cs"/>
              </a:rPr>
              <a:t>, by developers</a:t>
            </a:r>
          </a:p>
        </p:txBody>
      </p:sp>
      <p:sp>
        <p:nvSpPr>
          <p:cNvPr id="7" name="Rectangle 6">
            <a:extLst>
              <a:ext uri="{FF2B5EF4-FFF2-40B4-BE49-F238E27FC236}">
                <a16:creationId xmlns:a16="http://schemas.microsoft.com/office/drawing/2014/main" id="{4CCBC707-7A15-47B4-AA3B-E2D1D77FB54A}"/>
              </a:ext>
            </a:extLst>
          </p:cNvPr>
          <p:cNvSpPr/>
          <p:nvPr/>
        </p:nvSpPr>
        <p:spPr bwMode="white">
          <a:xfrm>
            <a:off x="9649100" y="5130435"/>
            <a:ext cx="2321157" cy="1429356"/>
          </a:xfrm>
          <a:prstGeom prst="rect">
            <a:avLst/>
          </a:prstGeom>
        </p:spPr>
        <p:txBody>
          <a:bodyPr wrap="square" lIns="0" tIns="0" rIns="0" bIns="0">
            <a:spAutoFit/>
          </a:bodyPr>
          <a:lstStyle/>
          <a:p>
            <a:pPr marL="0" marR="0" lvl="0" indent="0" algn="l" defTabSz="932384"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spc="0" normalizeH="0" baseline="0" noProof="0" dirty="0">
                <a:ln w="3175">
                  <a:noFill/>
                </a:ln>
                <a:solidFill>
                  <a:prstClr val="white"/>
                </a:solidFill>
                <a:effectLst/>
                <a:uLnTx/>
                <a:uFillTx/>
                <a:latin typeface="Calibri Light" panose="020F0302020204030204"/>
                <a:ea typeface="+mn-ea"/>
                <a:cs typeface="Segoe UI" pitchFamily="34" charset="0"/>
              </a:rPr>
              <a:t>Learn.</a:t>
            </a:r>
          </a:p>
          <a:p>
            <a:pPr marL="0" marR="0" lvl="0" indent="0" algn="l" defTabSz="932384"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spc="0" normalizeH="0" baseline="0" noProof="0" dirty="0">
                <a:ln w="3175">
                  <a:noFill/>
                </a:ln>
                <a:solidFill>
                  <a:prstClr val="white"/>
                </a:solidFill>
                <a:effectLst/>
                <a:uLnTx/>
                <a:uFillTx/>
                <a:latin typeface="Calibri Light" panose="020F0302020204030204"/>
                <a:ea typeface="+mn-ea"/>
                <a:cs typeface="Segoe UI" pitchFamily="34" charset="0"/>
              </a:rPr>
              <a:t>Connect.</a:t>
            </a:r>
          </a:p>
          <a:p>
            <a:pPr marL="0" marR="0" lvl="0" indent="0" algn="l" defTabSz="932384"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spc="0" normalizeH="0" baseline="0" noProof="0" dirty="0">
                <a:ln w="3175">
                  <a:noFill/>
                </a:ln>
                <a:solidFill>
                  <a:prstClr val="white"/>
                </a:solidFill>
                <a:effectLst/>
                <a:uLnTx/>
                <a:uFillTx/>
                <a:latin typeface="Calibri Light" panose="020F0302020204030204"/>
                <a:ea typeface="+mn-ea"/>
                <a:cs typeface="Segoe UI" pitchFamily="34" charset="0"/>
              </a:rPr>
              <a:t>Explore.</a:t>
            </a:r>
          </a:p>
        </p:txBody>
      </p:sp>
    </p:spTree>
    <p:extLst>
      <p:ext uri="{BB962C8B-B14F-4D97-AF65-F5344CB8AC3E}">
        <p14:creationId xmlns:p14="http://schemas.microsoft.com/office/powerpoint/2010/main" val="265175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urved Connector 17"/>
          <p:cNvCxnSpPr>
            <a:stCxn id="38" idx="2"/>
            <a:endCxn id="37" idx="3"/>
          </p:cNvCxnSpPr>
          <p:nvPr/>
        </p:nvCxnSpPr>
        <p:spPr>
          <a:xfrm rot="5400000">
            <a:off x="9352259" y="4488208"/>
            <a:ext cx="580820" cy="1937789"/>
          </a:xfrm>
          <a:prstGeom prst="curvedConnector2">
            <a:avLst/>
          </a:prstGeom>
          <a:ln w="28575">
            <a:solidFill>
              <a:srgbClr val="4885ED"/>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API Management - a hub for enterprise APIs</a:t>
            </a:r>
          </a:p>
        </p:txBody>
      </p:sp>
      <p:grpSp>
        <p:nvGrpSpPr>
          <p:cNvPr id="13" name="Group 12"/>
          <p:cNvGrpSpPr/>
          <p:nvPr/>
        </p:nvGrpSpPr>
        <p:grpSpPr>
          <a:xfrm>
            <a:off x="2756070" y="2646075"/>
            <a:ext cx="6800764" cy="2512925"/>
            <a:chOff x="2063610" y="2268614"/>
            <a:chExt cx="8226805" cy="3039856"/>
          </a:xfrm>
        </p:grpSpPr>
        <p:grpSp>
          <p:nvGrpSpPr>
            <p:cNvPr id="44" name="Group 43"/>
            <p:cNvGrpSpPr/>
            <p:nvPr/>
          </p:nvGrpSpPr>
          <p:grpSpPr>
            <a:xfrm>
              <a:off x="2063610" y="2268614"/>
              <a:ext cx="8226805" cy="3039856"/>
              <a:chOff x="1886186" y="2384224"/>
              <a:chExt cx="8226805" cy="3039856"/>
            </a:xfrm>
          </p:grpSpPr>
          <p:sp>
            <p:nvSpPr>
              <p:cNvPr id="42" name="Rectangle 41"/>
              <p:cNvSpPr/>
              <p:nvPr/>
            </p:nvSpPr>
            <p:spPr bwMode="auto">
              <a:xfrm>
                <a:off x="1886186" y="2923454"/>
                <a:ext cx="8226805" cy="2500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2821" y="2384224"/>
                <a:ext cx="780288" cy="780288"/>
              </a:xfrm>
              <a:prstGeom prst="rect">
                <a:avLst/>
              </a:prstGeom>
            </p:spPr>
          </p:pic>
        </p:grpSp>
        <p:sp>
          <p:nvSpPr>
            <p:cNvPr id="3" name="Rectangle 2"/>
            <p:cNvSpPr/>
            <p:nvPr/>
          </p:nvSpPr>
          <p:spPr bwMode="auto">
            <a:xfrm>
              <a:off x="2312848" y="3038086"/>
              <a:ext cx="2479040" cy="2092960"/>
            </a:xfrm>
            <a:prstGeom prst="rect">
              <a:avLst/>
            </a:prstGeom>
            <a:solidFill>
              <a:srgbClr val="DB47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Rectangle 3"/>
            <p:cNvSpPr/>
            <p:nvPr/>
          </p:nvSpPr>
          <p:spPr bwMode="auto">
            <a:xfrm>
              <a:off x="4944288" y="3038086"/>
              <a:ext cx="2479040" cy="2092960"/>
            </a:xfrm>
            <a:prstGeom prst="rect">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7575728" y="3038086"/>
              <a:ext cx="2479040" cy="2092960"/>
            </a:xfrm>
            <a:prstGeom prst="rect">
              <a:avLst/>
            </a:prstGeom>
            <a:solidFill>
              <a:srgbClr val="488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extBox 5"/>
            <p:cNvSpPr txBox="1"/>
            <p:nvPr/>
          </p:nvSpPr>
          <p:spPr>
            <a:xfrm>
              <a:off x="2673475" y="3270522"/>
              <a:ext cx="1953208" cy="767478"/>
            </a:xfrm>
            <a:prstGeom prst="rect">
              <a:avLst/>
            </a:prstGeom>
            <a:noFill/>
          </p:spPr>
          <p:txBody>
            <a:bodyPr wrap="none" lIns="182854" tIns="146284" rIns="182854" bIns="146284" rtlCol="0">
              <a:spAutoFit/>
            </a:bodyPr>
            <a:lstStyle/>
            <a:p>
              <a:pPr defTabSz="914225">
                <a:lnSpc>
                  <a:spcPct val="90000"/>
                </a:lnSpc>
                <a:spcAft>
                  <a:spcPts val="600"/>
                </a:spcAft>
              </a:pPr>
              <a:r>
                <a:rPr lang="en-US" sz="2400" i="1" dirty="0">
                  <a:solidFill>
                    <a:srgbClr val="FFFFFF"/>
                  </a:solidFill>
                  <a:latin typeface="Segoe UI Semilight"/>
                </a:rPr>
                <a:t>Consume</a:t>
              </a:r>
            </a:p>
          </p:txBody>
        </p:sp>
        <p:sp>
          <p:nvSpPr>
            <p:cNvPr id="7" name="TextBox 6"/>
            <p:cNvSpPr txBox="1"/>
            <p:nvPr/>
          </p:nvSpPr>
          <p:spPr>
            <a:xfrm>
              <a:off x="8074552" y="3264263"/>
              <a:ext cx="1572830" cy="759475"/>
            </a:xfrm>
            <a:prstGeom prst="rect">
              <a:avLst/>
            </a:prstGeom>
            <a:noFill/>
          </p:spPr>
          <p:txBody>
            <a:bodyPr wrap="square" lIns="182854" tIns="146284" rIns="182854" bIns="146284" rtlCol="0">
              <a:spAutoFit/>
            </a:bodyPr>
            <a:lstStyle/>
            <a:p>
              <a:pPr defTabSz="914225">
                <a:lnSpc>
                  <a:spcPct val="90000"/>
                </a:lnSpc>
                <a:spcAft>
                  <a:spcPts val="600"/>
                </a:spcAft>
              </a:pPr>
              <a:r>
                <a:rPr lang="en-US" sz="2400" i="1" dirty="0">
                  <a:solidFill>
                    <a:srgbClr val="FFFFFF"/>
                  </a:solidFill>
                  <a:latin typeface="Segoe UI Semilight"/>
                </a:rPr>
                <a:t>Publish</a:t>
              </a:r>
            </a:p>
          </p:txBody>
        </p:sp>
        <p:sp>
          <p:nvSpPr>
            <p:cNvPr id="8" name="TextBox 7"/>
            <p:cNvSpPr txBox="1"/>
            <p:nvPr/>
          </p:nvSpPr>
          <p:spPr>
            <a:xfrm>
              <a:off x="5390201" y="3263799"/>
              <a:ext cx="1730238" cy="767478"/>
            </a:xfrm>
            <a:prstGeom prst="rect">
              <a:avLst/>
            </a:prstGeom>
            <a:noFill/>
          </p:spPr>
          <p:txBody>
            <a:bodyPr wrap="none" lIns="182854" tIns="146284" rIns="182854" bIns="146284" rtlCol="0">
              <a:spAutoFit/>
            </a:bodyPr>
            <a:lstStyle/>
            <a:p>
              <a:pPr defTabSz="914225">
                <a:lnSpc>
                  <a:spcPct val="90000"/>
                </a:lnSpc>
                <a:spcAft>
                  <a:spcPts val="600"/>
                </a:spcAft>
              </a:pPr>
              <a:r>
                <a:rPr lang="en-US" sz="2400" i="1">
                  <a:solidFill>
                    <a:srgbClr val="FFFFFF"/>
                  </a:solidFill>
                  <a:latin typeface="Segoe UI Semilight"/>
                </a:rPr>
                <a:t>Mediate</a:t>
              </a:r>
              <a:endParaRPr lang="en-US" sz="2400" i="1" dirty="0">
                <a:solidFill>
                  <a:srgbClr val="FFFFFF"/>
                </a:solidFill>
                <a:latin typeface="Segoe UI Semilight"/>
              </a:endParaRPr>
            </a:p>
          </p:txBody>
        </p:sp>
        <p:sp>
          <p:nvSpPr>
            <p:cNvPr id="9" name="TextBox 8"/>
            <p:cNvSpPr txBox="1"/>
            <p:nvPr/>
          </p:nvSpPr>
          <p:spPr>
            <a:xfrm flipH="1">
              <a:off x="8053248" y="4129139"/>
              <a:ext cx="1615440" cy="591895"/>
            </a:xfrm>
            <a:prstGeom prst="rect">
              <a:avLst/>
            </a:prstGeom>
            <a:noFill/>
          </p:spPr>
          <p:txBody>
            <a:bodyPr wrap="square" lIns="182854" tIns="146284" rIns="182854" bIns="146284" rtlCol="0">
              <a:spAutoFit/>
            </a:bodyPr>
            <a:lstStyle/>
            <a:p>
              <a:pPr defTabSz="914225">
                <a:lnSpc>
                  <a:spcPct val="90000"/>
                </a:lnSpc>
                <a:spcAft>
                  <a:spcPts val="600"/>
                </a:spcAft>
              </a:pPr>
              <a:r>
                <a:rPr lang="en-US" sz="1400" dirty="0">
                  <a:solidFill>
                    <a:srgbClr val="FFFFFF"/>
                  </a:solidFill>
                  <a:latin typeface="Segoe UI Light"/>
                </a:rPr>
                <a:t>Azure portal</a:t>
              </a:r>
            </a:p>
          </p:txBody>
        </p:sp>
        <p:sp>
          <p:nvSpPr>
            <p:cNvPr id="10" name="TextBox 9"/>
            <p:cNvSpPr txBox="1"/>
            <p:nvPr/>
          </p:nvSpPr>
          <p:spPr>
            <a:xfrm flipH="1">
              <a:off x="5585551" y="4129139"/>
              <a:ext cx="1322046" cy="591895"/>
            </a:xfrm>
            <a:prstGeom prst="rect">
              <a:avLst/>
            </a:prstGeom>
            <a:noFill/>
          </p:spPr>
          <p:txBody>
            <a:bodyPr wrap="square" lIns="182854" tIns="146284" rIns="182854" bIns="146284" rtlCol="0">
              <a:spAutoFit/>
            </a:bodyPr>
            <a:lstStyle/>
            <a:p>
              <a:pPr defTabSz="914225">
                <a:lnSpc>
                  <a:spcPct val="90000"/>
                </a:lnSpc>
                <a:spcAft>
                  <a:spcPts val="600"/>
                </a:spcAft>
              </a:pPr>
              <a:r>
                <a:rPr lang="en-US" sz="1400">
                  <a:solidFill>
                    <a:srgbClr val="FFFFFF"/>
                  </a:solidFill>
                  <a:latin typeface="Segoe UI Light"/>
                </a:rPr>
                <a:t>Gateway</a:t>
              </a:r>
              <a:endParaRPr lang="en-US" sz="1400" dirty="0">
                <a:solidFill>
                  <a:srgbClr val="FFFFFF"/>
                </a:solidFill>
                <a:latin typeface="Segoe UI Light"/>
              </a:endParaRPr>
            </a:p>
          </p:txBody>
        </p:sp>
        <p:sp>
          <p:nvSpPr>
            <p:cNvPr id="11" name="TextBox 10"/>
            <p:cNvSpPr txBox="1"/>
            <p:nvPr/>
          </p:nvSpPr>
          <p:spPr>
            <a:xfrm flipH="1">
              <a:off x="2622137" y="4129139"/>
              <a:ext cx="2001519" cy="591895"/>
            </a:xfrm>
            <a:prstGeom prst="rect">
              <a:avLst/>
            </a:prstGeom>
            <a:noFill/>
          </p:spPr>
          <p:txBody>
            <a:bodyPr wrap="square" lIns="182854" tIns="146284" rIns="182854" bIns="146284" rtlCol="0">
              <a:spAutoFit/>
            </a:bodyPr>
            <a:lstStyle/>
            <a:p>
              <a:pPr defTabSz="914225">
                <a:lnSpc>
                  <a:spcPct val="90000"/>
                </a:lnSpc>
                <a:spcAft>
                  <a:spcPts val="600"/>
                </a:spcAft>
              </a:pPr>
              <a:r>
                <a:rPr lang="en-US" sz="1400" dirty="0">
                  <a:solidFill>
                    <a:srgbClr val="FFFFFF"/>
                  </a:solidFill>
                  <a:latin typeface="Segoe UI Light"/>
                </a:rPr>
                <a:t>Developer portal</a:t>
              </a:r>
            </a:p>
          </p:txBody>
        </p:sp>
      </p:gr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5831" y="5416110"/>
            <a:ext cx="607833" cy="60783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1542" y="5416110"/>
            <a:ext cx="607833" cy="607833"/>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7782" y="5352191"/>
            <a:ext cx="810171" cy="733824"/>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0499" y="5426884"/>
            <a:ext cx="607833" cy="607833"/>
          </a:xfrm>
          <a:prstGeom prst="rect">
            <a:avLst/>
          </a:prstGeom>
        </p:spPr>
      </p:pic>
      <p:sp>
        <p:nvSpPr>
          <p:cNvPr id="29" name="Down Arrow 28"/>
          <p:cNvSpPr/>
          <p:nvPr/>
        </p:nvSpPr>
        <p:spPr bwMode="auto">
          <a:xfrm>
            <a:off x="5983447" y="2921510"/>
            <a:ext cx="346007" cy="243509"/>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2670" y="3526208"/>
            <a:ext cx="1239649" cy="1239649"/>
          </a:xfrm>
          <a:prstGeom prst="rect">
            <a:avLst/>
          </a:prstGeom>
        </p:spPr>
      </p:pic>
      <p:sp>
        <p:nvSpPr>
          <p:cNvPr id="38" name="TextBox 37"/>
          <p:cNvSpPr txBox="1"/>
          <p:nvPr/>
        </p:nvSpPr>
        <p:spPr>
          <a:xfrm flipH="1">
            <a:off x="9682816" y="4475833"/>
            <a:ext cx="1857495" cy="690860"/>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dirty="0">
                <a:gradFill>
                  <a:gsLst>
                    <a:gs pos="2917">
                      <a:srgbClr val="353535"/>
                    </a:gs>
                    <a:gs pos="30000">
                      <a:srgbClr val="353535"/>
                    </a:gs>
                  </a:gsLst>
                  <a:lin ang="5400000" scaled="0"/>
                </a:gradFill>
                <a:latin typeface="Segoe UI Light"/>
              </a:rPr>
              <a:t>API managers and developers</a:t>
            </a:r>
          </a:p>
        </p:txBody>
      </p:sp>
      <p:sp>
        <p:nvSpPr>
          <p:cNvPr id="39" name="TextBox 38"/>
          <p:cNvSpPr txBox="1"/>
          <p:nvPr/>
        </p:nvSpPr>
        <p:spPr>
          <a:xfrm flipH="1">
            <a:off x="502412" y="4666171"/>
            <a:ext cx="2136846" cy="489296"/>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dirty="0">
                <a:gradFill>
                  <a:gsLst>
                    <a:gs pos="2917">
                      <a:srgbClr val="353535"/>
                    </a:gs>
                    <a:gs pos="30000">
                      <a:srgbClr val="353535"/>
                    </a:gs>
                  </a:gsLst>
                  <a:lin ang="5400000" scaled="0"/>
                </a:gradFill>
                <a:latin typeface="Segoe UI Light"/>
              </a:rPr>
              <a:t>App developers</a:t>
            </a:r>
          </a:p>
        </p:txBody>
      </p:sp>
      <p:sp>
        <p:nvSpPr>
          <p:cNvPr id="40" name="TextBox 39"/>
          <p:cNvSpPr txBox="1"/>
          <p:nvPr/>
        </p:nvSpPr>
        <p:spPr>
          <a:xfrm flipH="1">
            <a:off x="4932427" y="1160891"/>
            <a:ext cx="2448046" cy="489296"/>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dirty="0">
                <a:gradFill>
                  <a:gsLst>
                    <a:gs pos="2917">
                      <a:srgbClr val="353535"/>
                    </a:gs>
                    <a:gs pos="30000">
                      <a:srgbClr val="353535"/>
                    </a:gs>
                  </a:gsLst>
                  <a:lin ang="5400000" scaled="0"/>
                </a:gradFill>
                <a:latin typeface="Segoe UI Light"/>
              </a:rPr>
              <a:t>1</a:t>
            </a:r>
            <a:r>
              <a:rPr lang="en-US" sz="1400" baseline="30000" dirty="0">
                <a:gradFill>
                  <a:gsLst>
                    <a:gs pos="2917">
                      <a:srgbClr val="353535"/>
                    </a:gs>
                    <a:gs pos="30000">
                      <a:srgbClr val="353535"/>
                    </a:gs>
                  </a:gsLst>
                  <a:lin ang="5400000" scaled="0"/>
                </a:gradFill>
                <a:latin typeface="Segoe UI Light"/>
              </a:rPr>
              <a:t>st</a:t>
            </a:r>
            <a:r>
              <a:rPr lang="en-US" sz="1400" dirty="0">
                <a:gradFill>
                  <a:gsLst>
                    <a:gs pos="2917">
                      <a:srgbClr val="353535"/>
                    </a:gs>
                    <a:gs pos="30000">
                      <a:srgbClr val="353535"/>
                    </a:gs>
                  </a:gsLst>
                  <a:lin ang="5400000" scaled="0"/>
                </a:gradFill>
                <a:latin typeface="Segoe UI Light"/>
              </a:rPr>
              <a:t> and </a:t>
            </a:r>
            <a:r>
              <a:rPr lang="en-US" sz="1400">
                <a:gradFill>
                  <a:gsLst>
                    <a:gs pos="2917">
                      <a:srgbClr val="353535"/>
                    </a:gs>
                    <a:gs pos="30000">
                      <a:srgbClr val="353535"/>
                    </a:gs>
                  </a:gsLst>
                  <a:lin ang="5400000" scaled="0"/>
                </a:gradFill>
                <a:latin typeface="Segoe UI Light"/>
              </a:rPr>
              <a:t>3</a:t>
            </a:r>
            <a:r>
              <a:rPr lang="en-US" sz="1400" baseline="30000">
                <a:gradFill>
                  <a:gsLst>
                    <a:gs pos="2917">
                      <a:srgbClr val="353535"/>
                    </a:gs>
                    <a:gs pos="30000">
                      <a:srgbClr val="353535"/>
                    </a:gs>
                  </a:gsLst>
                  <a:lin ang="5400000" scaled="0"/>
                </a:gradFill>
                <a:latin typeface="Segoe UI Light"/>
              </a:rPr>
              <a:t>rd</a:t>
            </a:r>
            <a:r>
              <a:rPr lang="en-US" sz="1400">
                <a:gradFill>
                  <a:gsLst>
                    <a:gs pos="2917">
                      <a:srgbClr val="353535"/>
                    </a:gs>
                    <a:gs pos="30000">
                      <a:srgbClr val="353535"/>
                    </a:gs>
                  </a:gsLst>
                  <a:lin ang="5400000" scaled="0"/>
                </a:gradFill>
                <a:latin typeface="Segoe UI Light"/>
              </a:rPr>
              <a:t> party apps</a:t>
            </a:r>
            <a:endParaRPr lang="en-US" sz="1400" dirty="0">
              <a:gradFill>
                <a:gsLst>
                  <a:gs pos="2917">
                    <a:srgbClr val="353535"/>
                  </a:gs>
                  <a:gs pos="30000">
                    <a:srgbClr val="353535"/>
                  </a:gs>
                </a:gsLst>
                <a:lin ang="5400000" scaled="0"/>
              </a:gradFill>
              <a:latin typeface="Segoe UI Light"/>
            </a:endParaRPr>
          </a:p>
        </p:txBody>
      </p:sp>
      <p:sp>
        <p:nvSpPr>
          <p:cNvPr id="41" name="TextBox 40"/>
          <p:cNvSpPr txBox="1"/>
          <p:nvPr/>
        </p:nvSpPr>
        <p:spPr>
          <a:xfrm flipH="1">
            <a:off x="3152545" y="6104360"/>
            <a:ext cx="5924783" cy="489296"/>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dirty="0">
                <a:gradFill>
                  <a:gsLst>
                    <a:gs pos="2917">
                      <a:srgbClr val="353535"/>
                    </a:gs>
                    <a:gs pos="30000">
                      <a:srgbClr val="353535"/>
                    </a:gs>
                  </a:gsLst>
                  <a:lin ang="5400000" scaled="0"/>
                </a:gradFill>
                <a:latin typeface="Segoe UI Light"/>
              </a:rPr>
              <a:t>APIs on Azure and outside</a:t>
            </a:r>
          </a:p>
        </p:txBody>
      </p:sp>
      <p:sp>
        <p:nvSpPr>
          <p:cNvPr id="46" name="Down Arrow 45"/>
          <p:cNvSpPr/>
          <p:nvPr/>
        </p:nvSpPr>
        <p:spPr bwMode="auto">
          <a:xfrm>
            <a:off x="5931350" y="5123290"/>
            <a:ext cx="346007" cy="243509"/>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Down Arrow 46"/>
          <p:cNvSpPr/>
          <p:nvPr/>
        </p:nvSpPr>
        <p:spPr bwMode="auto">
          <a:xfrm rot="5400000">
            <a:off x="9436767" y="4003663"/>
            <a:ext cx="346007" cy="243509"/>
          </a:xfrm>
          <a:prstGeom prst="downArrow">
            <a:avLst/>
          </a:prstGeom>
          <a:solidFill>
            <a:srgbClr val="488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Down Arrow 47"/>
          <p:cNvSpPr/>
          <p:nvPr/>
        </p:nvSpPr>
        <p:spPr bwMode="auto">
          <a:xfrm rot="5400000">
            <a:off x="2561195" y="4039032"/>
            <a:ext cx="346007" cy="243509"/>
          </a:xfrm>
          <a:prstGeom prst="downArrow">
            <a:avLst/>
          </a:prstGeom>
          <a:solidFill>
            <a:srgbClr val="DB47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24846" y="5329012"/>
            <a:ext cx="780178" cy="780178"/>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91384" y="3322813"/>
            <a:ext cx="1277370" cy="1277370"/>
          </a:xfrm>
          <a:prstGeom prst="rect">
            <a:avLst/>
          </a:prstGeom>
        </p:spPr>
      </p:pic>
      <p:cxnSp>
        <p:nvCxnSpPr>
          <p:cNvPr id="25" name="Curved Connector 24"/>
          <p:cNvCxnSpPr>
            <a:stCxn id="36" idx="0"/>
          </p:cNvCxnSpPr>
          <p:nvPr/>
        </p:nvCxnSpPr>
        <p:spPr>
          <a:xfrm rot="5400000" flipH="1" flipV="1">
            <a:off x="2873502" y="951881"/>
            <a:ext cx="1313317" cy="3835332"/>
          </a:xfrm>
          <a:prstGeom prst="curvedConnector2">
            <a:avLst/>
          </a:prstGeom>
          <a:ln w="28575">
            <a:solidFill>
              <a:srgbClr val="DB473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11">
            <a:duotone>
              <a:srgbClr val="D2D2D2">
                <a:shade val="45000"/>
                <a:satMod val="135000"/>
              </a:srgbClr>
              <a:prstClr val="white"/>
            </a:duotone>
            <a:extLst>
              <a:ext uri="{BEBA8EAE-BF5A-486C-A8C5-ECC9F3942E4B}">
                <a14:imgProps xmlns:a14="http://schemas.microsoft.com/office/drawing/2010/main">
                  <a14:imgLayer r:embed="rId12">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03409" y="5012331"/>
            <a:ext cx="1470364" cy="1470364"/>
          </a:xfrm>
          <a:prstGeom prst="rect">
            <a:avLst/>
          </a:prstGeom>
        </p:spPr>
      </p:pic>
      <p:sp>
        <p:nvSpPr>
          <p:cNvPr id="35" name="TextBox 34"/>
          <p:cNvSpPr txBox="1"/>
          <p:nvPr/>
        </p:nvSpPr>
        <p:spPr>
          <a:xfrm flipH="1">
            <a:off x="9837774" y="1188284"/>
            <a:ext cx="1808785" cy="2596088"/>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600" dirty="0">
                <a:solidFill>
                  <a:srgbClr val="4884ED"/>
                </a:solidFill>
                <a:latin typeface="Segoe UI Light"/>
              </a:rPr>
              <a:t>Abstract</a:t>
            </a:r>
          </a:p>
          <a:p>
            <a:pPr algn="ctr" defTabSz="914225">
              <a:lnSpc>
                <a:spcPct val="90000"/>
              </a:lnSpc>
              <a:spcAft>
                <a:spcPts val="600"/>
              </a:spcAft>
            </a:pPr>
            <a:r>
              <a:rPr lang="en-US" sz="1600" dirty="0">
                <a:solidFill>
                  <a:srgbClr val="4884ED"/>
                </a:solidFill>
                <a:latin typeface="Segoe UI Light"/>
              </a:rPr>
              <a:t>Secure &amp; protect</a:t>
            </a:r>
          </a:p>
          <a:p>
            <a:pPr algn="ctr" defTabSz="914225">
              <a:lnSpc>
                <a:spcPct val="90000"/>
              </a:lnSpc>
              <a:spcAft>
                <a:spcPts val="600"/>
              </a:spcAft>
            </a:pPr>
            <a:r>
              <a:rPr lang="en-US" sz="1600" dirty="0">
                <a:solidFill>
                  <a:srgbClr val="4884ED"/>
                </a:solidFill>
                <a:latin typeface="Segoe UI Light"/>
              </a:rPr>
              <a:t>Evolve</a:t>
            </a:r>
          </a:p>
          <a:p>
            <a:pPr algn="ctr" defTabSz="914225">
              <a:lnSpc>
                <a:spcPct val="90000"/>
              </a:lnSpc>
              <a:spcAft>
                <a:spcPts val="600"/>
              </a:spcAft>
            </a:pPr>
            <a:r>
              <a:rPr lang="en-US" sz="1600" dirty="0">
                <a:solidFill>
                  <a:srgbClr val="4884ED"/>
                </a:solidFill>
                <a:latin typeface="Segoe UI Light"/>
              </a:rPr>
              <a:t>Monitor</a:t>
            </a:r>
          </a:p>
          <a:p>
            <a:pPr algn="ctr" defTabSz="914225">
              <a:lnSpc>
                <a:spcPct val="90000"/>
              </a:lnSpc>
              <a:spcAft>
                <a:spcPts val="600"/>
              </a:spcAft>
            </a:pPr>
            <a:r>
              <a:rPr lang="en-US" sz="1600" dirty="0">
                <a:solidFill>
                  <a:srgbClr val="4884ED"/>
                </a:solidFill>
                <a:latin typeface="Segoe UI Light"/>
              </a:rPr>
              <a:t>Analyze</a:t>
            </a:r>
          </a:p>
          <a:p>
            <a:pPr algn="ctr" defTabSz="914225">
              <a:lnSpc>
                <a:spcPct val="90000"/>
              </a:lnSpc>
              <a:spcAft>
                <a:spcPts val="600"/>
              </a:spcAft>
            </a:pPr>
            <a:r>
              <a:rPr lang="en-US" sz="1600" dirty="0">
                <a:solidFill>
                  <a:srgbClr val="4884ED"/>
                </a:solidFill>
                <a:latin typeface="Segoe UI Light"/>
              </a:rPr>
              <a:t>Productize</a:t>
            </a:r>
          </a:p>
          <a:p>
            <a:pPr algn="ctr" defTabSz="914225">
              <a:lnSpc>
                <a:spcPct val="90000"/>
              </a:lnSpc>
              <a:spcAft>
                <a:spcPts val="600"/>
              </a:spcAft>
            </a:pPr>
            <a:r>
              <a:rPr lang="en-US" sz="1600" dirty="0">
                <a:solidFill>
                  <a:srgbClr val="4884ED"/>
                </a:solidFill>
                <a:latin typeface="Segoe UI Light"/>
              </a:rPr>
              <a:t>Monetize</a:t>
            </a:r>
          </a:p>
          <a:p>
            <a:pPr algn="ctr" defTabSz="914225">
              <a:lnSpc>
                <a:spcPct val="90000"/>
              </a:lnSpc>
              <a:spcAft>
                <a:spcPts val="600"/>
              </a:spcAft>
            </a:pPr>
            <a:endParaRPr lang="en-US" sz="1600" dirty="0">
              <a:solidFill>
                <a:srgbClr val="4884ED"/>
              </a:solidFill>
              <a:latin typeface="Segoe UI Light"/>
            </a:endParaRPr>
          </a:p>
        </p:txBody>
      </p:sp>
      <p:sp>
        <p:nvSpPr>
          <p:cNvPr id="45" name="TextBox 44"/>
          <p:cNvSpPr txBox="1"/>
          <p:nvPr/>
        </p:nvSpPr>
        <p:spPr>
          <a:xfrm flipH="1">
            <a:off x="647416" y="1188283"/>
            <a:ext cx="1930155" cy="2002064"/>
          </a:xfrm>
          <a:prstGeom prst="rect">
            <a:avLst/>
          </a:prstGeom>
          <a:solidFill>
            <a:schemeClr val="bg1"/>
          </a:solidFill>
        </p:spPr>
        <p:txBody>
          <a:bodyPr wrap="square" lIns="182854" tIns="146284" rIns="182854" bIns="146284" rtlCol="0">
            <a:spAutoFit/>
          </a:bodyPr>
          <a:lstStyle/>
          <a:p>
            <a:pPr algn="ctr" defTabSz="914225">
              <a:lnSpc>
                <a:spcPct val="90000"/>
              </a:lnSpc>
              <a:spcAft>
                <a:spcPts val="600"/>
              </a:spcAft>
            </a:pPr>
            <a:r>
              <a:rPr lang="en-US" sz="1600" dirty="0">
                <a:solidFill>
                  <a:srgbClr val="DB4733"/>
                </a:solidFill>
                <a:latin typeface="Segoe UI Light"/>
              </a:rPr>
              <a:t>Discover</a:t>
            </a:r>
          </a:p>
          <a:p>
            <a:pPr algn="ctr" defTabSz="914225">
              <a:lnSpc>
                <a:spcPct val="90000"/>
              </a:lnSpc>
              <a:spcAft>
                <a:spcPts val="600"/>
              </a:spcAft>
            </a:pPr>
            <a:r>
              <a:rPr lang="en-US" sz="1600" dirty="0">
                <a:solidFill>
                  <a:srgbClr val="DB4733"/>
                </a:solidFill>
                <a:latin typeface="Segoe UI Light"/>
              </a:rPr>
              <a:t>Learn</a:t>
            </a:r>
          </a:p>
          <a:p>
            <a:pPr algn="ctr" defTabSz="914225">
              <a:lnSpc>
                <a:spcPct val="90000"/>
              </a:lnSpc>
              <a:spcAft>
                <a:spcPts val="600"/>
              </a:spcAft>
            </a:pPr>
            <a:r>
              <a:rPr lang="en-US" sz="1600" dirty="0">
                <a:solidFill>
                  <a:srgbClr val="DB4733"/>
                </a:solidFill>
                <a:latin typeface="Segoe UI Light"/>
              </a:rPr>
              <a:t>On-board</a:t>
            </a:r>
          </a:p>
          <a:p>
            <a:pPr algn="ctr" defTabSz="914225">
              <a:lnSpc>
                <a:spcPct val="90000"/>
              </a:lnSpc>
              <a:spcAft>
                <a:spcPts val="600"/>
              </a:spcAft>
            </a:pPr>
            <a:r>
              <a:rPr lang="en-US" sz="1600" dirty="0">
                <a:solidFill>
                  <a:srgbClr val="DB4733"/>
                </a:solidFill>
                <a:latin typeface="Segoe UI Light"/>
              </a:rPr>
              <a:t>Try</a:t>
            </a:r>
          </a:p>
          <a:p>
            <a:pPr algn="ctr" defTabSz="914225">
              <a:lnSpc>
                <a:spcPct val="90000"/>
              </a:lnSpc>
              <a:spcAft>
                <a:spcPts val="600"/>
              </a:spcAft>
            </a:pPr>
            <a:r>
              <a:rPr lang="en-US" sz="1600" dirty="0">
                <a:solidFill>
                  <a:srgbClr val="DB4733"/>
                </a:solidFill>
                <a:latin typeface="Segoe UI Light"/>
              </a:rPr>
              <a:t>Get support</a:t>
            </a:r>
          </a:p>
          <a:p>
            <a:pPr algn="ctr" defTabSz="914225">
              <a:lnSpc>
                <a:spcPct val="90000"/>
              </a:lnSpc>
              <a:spcAft>
                <a:spcPts val="600"/>
              </a:spcAft>
            </a:pPr>
            <a:r>
              <a:rPr lang="en-US" sz="1600" dirty="0">
                <a:solidFill>
                  <a:srgbClr val="DB4733"/>
                </a:solidFill>
                <a:latin typeface="Segoe UI Light"/>
              </a:rPr>
              <a:t>SDKs and samples</a:t>
            </a:r>
          </a:p>
        </p:txBody>
      </p:sp>
      <p:pic>
        <p:nvPicPr>
          <p:cNvPr id="19" name="Picture 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13248" y="1450007"/>
            <a:ext cx="1486401" cy="1486401"/>
          </a:xfrm>
          <a:prstGeom prst="rect">
            <a:avLst/>
          </a:prstGeom>
        </p:spPr>
      </p:pic>
    </p:spTree>
    <p:extLst>
      <p:ext uri="{BB962C8B-B14F-4D97-AF65-F5344CB8AC3E}">
        <p14:creationId xmlns:p14="http://schemas.microsoft.com/office/powerpoint/2010/main" val="319984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 name="TextBox 82"/>
          <p:cNvSpPr txBox="1"/>
          <p:nvPr/>
        </p:nvSpPr>
        <p:spPr>
          <a:xfrm flipH="1">
            <a:off x="9134601" y="4313632"/>
            <a:ext cx="3051911" cy="461600"/>
          </a:xfrm>
          <a:prstGeom prst="rect">
            <a:avLst/>
          </a:prstGeom>
          <a:solidFill>
            <a:srgbClr val="E6E6E6"/>
          </a:solidFill>
        </p:spPr>
        <p:txBody>
          <a:bodyPr wrap="square" lIns="182854" tIns="146284" rIns="182854" bIns="146284" rtlCol="0">
            <a:spAutoFit/>
          </a:bodyPr>
          <a:lstStyle/>
          <a:p>
            <a:pPr marL="171417" marR="0" lvl="0" indent="-171417" algn="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err="1">
                <a:ln>
                  <a:noFill/>
                </a:ln>
                <a:solidFill>
                  <a:srgbClr val="0179D6"/>
                </a:solidFill>
                <a:effectLst/>
                <a:uLnTx/>
                <a:uFillTx/>
                <a:latin typeface="Segoe UI Semilight"/>
                <a:ea typeface="+mn-ea"/>
                <a:cs typeface="+mn-cs"/>
              </a:rPr>
              <a:t>contosoapi-foo.azurewebsites.com</a:t>
            </a:r>
            <a:endParaRPr kumimoji="0" lang="en-US" sz="1200" b="0" i="0" u="none" strike="noStrike" kern="1200" cap="none" spc="0" normalizeH="0" baseline="0" noProof="0">
              <a:ln>
                <a:noFill/>
              </a:ln>
              <a:solidFill>
                <a:srgbClr val="0179D6"/>
              </a:solidFill>
              <a:effectLst/>
              <a:uLnTx/>
              <a:uFillTx/>
              <a:latin typeface="Segoe UI Semilight"/>
              <a:ea typeface="+mn-ea"/>
              <a:cs typeface="+mn-cs"/>
            </a:endParaRPr>
          </a:p>
        </p:txBody>
      </p:sp>
      <p:sp>
        <p:nvSpPr>
          <p:cNvPr id="65" name="TextBox 64"/>
          <p:cNvSpPr txBox="1"/>
          <p:nvPr/>
        </p:nvSpPr>
        <p:spPr>
          <a:xfrm flipH="1">
            <a:off x="9312827" y="4330122"/>
            <a:ext cx="2873386" cy="461600"/>
          </a:xfrm>
          <a:prstGeom prst="rect">
            <a:avLst/>
          </a:prstGeom>
          <a:solidFill>
            <a:srgbClr val="E6E6E6"/>
          </a:solidFill>
        </p:spPr>
        <p:txBody>
          <a:bodyPr wrap="square" lIns="182854" tIns="146284" rIns="182854" bIns="146284" rtlCol="0">
            <a:spAutoFit/>
          </a:bodyPr>
          <a:lstStyle/>
          <a:p>
            <a:pPr marL="171417" marR="0" lvl="0" indent="-171417" algn="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err="1">
                <a:ln>
                  <a:noFill/>
                </a:ln>
                <a:solidFill>
                  <a:srgbClr val="0179D6"/>
                </a:solidFill>
                <a:effectLst/>
                <a:uLnTx/>
                <a:uFillTx/>
                <a:latin typeface="Segoe UI Semilight"/>
                <a:ea typeface="+mn-ea"/>
                <a:cs typeface="+mn-cs"/>
              </a:rPr>
              <a:t>contosoapi-bar.azurewebsites.com</a:t>
            </a:r>
            <a:endParaRPr kumimoji="0" lang="en-US" sz="1200" b="0" i="0" u="none" strike="noStrike" kern="1200" cap="none" spc="0" normalizeH="0" baseline="0" noProof="0">
              <a:ln>
                <a:noFill/>
              </a:ln>
              <a:solidFill>
                <a:srgbClr val="0179D6"/>
              </a:solidFill>
              <a:effectLst/>
              <a:uLnTx/>
              <a:uFillTx/>
              <a:latin typeface="Segoe UI Semilight"/>
              <a:ea typeface="+mn-ea"/>
              <a:cs typeface="+mn-cs"/>
            </a:endParaRPr>
          </a:p>
        </p:txBody>
      </p:sp>
      <p:sp>
        <p:nvSpPr>
          <p:cNvPr id="2" name="Title 1"/>
          <p:cNvSpPr>
            <a:spLocks noGrp="1"/>
          </p:cNvSpPr>
          <p:nvPr>
            <p:ph type="title"/>
          </p:nvPr>
        </p:nvSpPr>
        <p:spPr/>
        <p:txBody>
          <a:bodyPr/>
          <a:lstStyle/>
          <a:p>
            <a:r>
              <a:rPr lang="en-US" dirty="0"/>
              <a:t>Façade and front door</a:t>
            </a:r>
          </a:p>
        </p:txBody>
      </p:sp>
      <p:sp>
        <p:nvSpPr>
          <p:cNvPr id="8" name="Down Arrow 7"/>
          <p:cNvSpPr/>
          <p:nvPr/>
        </p:nvSpPr>
        <p:spPr bwMode="auto">
          <a:xfrm rot="16200000">
            <a:off x="2148754" y="3753054"/>
            <a:ext cx="346007" cy="243509"/>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TextBox 11"/>
          <p:cNvSpPr txBox="1"/>
          <p:nvPr/>
        </p:nvSpPr>
        <p:spPr>
          <a:xfrm flipH="1">
            <a:off x="290770" y="4380761"/>
            <a:ext cx="2448046" cy="489296"/>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1</a:t>
            </a:r>
            <a:r>
              <a:rPr kumimoji="0" lang="en-US" sz="1400" b="0" i="0" u="none" strike="noStrike" kern="1200" cap="none" spc="0" normalizeH="0" baseline="30000" noProof="0">
                <a:ln>
                  <a:noFill/>
                </a:ln>
                <a:gradFill>
                  <a:gsLst>
                    <a:gs pos="2917">
                      <a:srgbClr val="353535"/>
                    </a:gs>
                    <a:gs pos="30000">
                      <a:srgbClr val="353535"/>
                    </a:gs>
                  </a:gsLst>
                  <a:lin ang="5400000" scaled="0"/>
                </a:gradFill>
                <a:effectLst/>
                <a:uLnTx/>
                <a:uFillTx/>
                <a:latin typeface="Segoe UI Light"/>
                <a:ea typeface="+mn-ea"/>
                <a:cs typeface="+mn-cs"/>
              </a:rPr>
              <a:t>st</a:t>
            </a: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 and 3</a:t>
            </a:r>
            <a:r>
              <a:rPr kumimoji="0" lang="en-US" sz="1400" b="0" i="0" u="none" strike="noStrike" kern="1200" cap="none" spc="0" normalizeH="0" baseline="30000" noProof="0">
                <a:ln>
                  <a:noFill/>
                </a:ln>
                <a:gradFill>
                  <a:gsLst>
                    <a:gs pos="2917">
                      <a:srgbClr val="353535"/>
                    </a:gs>
                    <a:gs pos="30000">
                      <a:srgbClr val="353535"/>
                    </a:gs>
                  </a:gsLst>
                  <a:lin ang="5400000" scaled="0"/>
                </a:gradFill>
                <a:effectLst/>
                <a:uLnTx/>
                <a:uFillTx/>
                <a:latin typeface="Segoe UI Light"/>
                <a:ea typeface="+mn-ea"/>
                <a:cs typeface="+mn-cs"/>
              </a:rPr>
              <a:t>rd</a:t>
            </a: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 party apps</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99" y="3178213"/>
            <a:ext cx="1377810" cy="1377810"/>
          </a:xfrm>
          <a:prstGeom prst="rect">
            <a:avLst/>
          </a:prstGeom>
        </p:spPr>
      </p:pic>
      <p:sp>
        <p:nvSpPr>
          <p:cNvPr id="30" name="Down Arrow 29"/>
          <p:cNvSpPr/>
          <p:nvPr/>
        </p:nvSpPr>
        <p:spPr bwMode="auto">
          <a:xfrm rot="16200000">
            <a:off x="9377024" y="3803680"/>
            <a:ext cx="346007" cy="243509"/>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6920" y="3662293"/>
            <a:ext cx="647963" cy="647963"/>
          </a:xfrm>
          <a:prstGeom prst="rect">
            <a:avLst/>
          </a:prstGeom>
        </p:spPr>
      </p:pic>
      <p:cxnSp>
        <p:nvCxnSpPr>
          <p:cNvPr id="41" name="Straight Connector 40"/>
          <p:cNvCxnSpPr/>
          <p:nvPr/>
        </p:nvCxnSpPr>
        <p:spPr>
          <a:xfrm>
            <a:off x="10590227" y="3909932"/>
            <a:ext cx="294266" cy="0"/>
          </a:xfrm>
          <a:prstGeom prst="line">
            <a:avLst/>
          </a:prstGeom>
          <a:ln w="57150">
            <a:solidFill>
              <a:srgbClr val="0179D6"/>
            </a:solidFill>
            <a:headEnd type="oval" w="lg" len="lg"/>
            <a:tailEnd type="non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rot="5400000">
            <a:off x="4039950" y="2544102"/>
            <a:ext cx="5206883" cy="27316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p:cNvSpPr/>
          <p:nvPr/>
        </p:nvSpPr>
        <p:spPr bwMode="auto">
          <a:xfrm rot="5400000">
            <a:off x="5888337" y="2815075"/>
            <a:ext cx="1506659" cy="2189511"/>
          </a:xfrm>
          <a:prstGeom prst="rect">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TextBox 48"/>
          <p:cNvSpPr txBox="1"/>
          <p:nvPr/>
        </p:nvSpPr>
        <p:spPr>
          <a:xfrm>
            <a:off x="5546909" y="3268561"/>
            <a:ext cx="2189512" cy="544688"/>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light"/>
                <a:ea typeface="+mn-ea"/>
                <a:cs typeface="+mn-cs"/>
              </a:rPr>
              <a:t>Gateway</a:t>
            </a:r>
          </a:p>
        </p:txBody>
      </p:sp>
      <p:sp>
        <p:nvSpPr>
          <p:cNvPr id="51" name="TextBox 50"/>
          <p:cNvSpPr txBox="1"/>
          <p:nvPr/>
        </p:nvSpPr>
        <p:spPr>
          <a:xfrm flipH="1">
            <a:off x="5553487" y="3983902"/>
            <a:ext cx="2182932" cy="489296"/>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Light"/>
                <a:ea typeface="+mn-ea"/>
                <a:cs typeface="+mn-cs"/>
              </a:rPr>
              <a:t>Mediate</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8975" y="872972"/>
            <a:ext cx="645033" cy="645033"/>
          </a:xfrm>
          <a:prstGeom prst="rect">
            <a:avLst/>
          </a:prstGeom>
        </p:spPr>
      </p:pic>
      <p:cxnSp>
        <p:nvCxnSpPr>
          <p:cNvPr id="59" name="Straight Connector 58"/>
          <p:cNvCxnSpPr/>
          <p:nvPr/>
        </p:nvCxnSpPr>
        <p:spPr>
          <a:xfrm>
            <a:off x="4950114" y="3920957"/>
            <a:ext cx="596795" cy="0"/>
          </a:xfrm>
          <a:prstGeom prst="line">
            <a:avLst/>
          </a:prstGeom>
          <a:ln w="57150">
            <a:solidFill>
              <a:srgbClr val="3BBA55"/>
            </a:solidFill>
            <a:headEnd type="oval" w="lg" len="lg"/>
            <a:tailEnd type="none" w="med" len="med"/>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flipH="1">
            <a:off x="3038337" y="4327025"/>
            <a:ext cx="2229583" cy="461600"/>
          </a:xfrm>
          <a:prstGeom prst="rect">
            <a:avLst/>
          </a:prstGeom>
          <a:solidFill>
            <a:srgbClr val="E6E6E6"/>
          </a:solidFill>
        </p:spPr>
        <p:txBody>
          <a:bodyPr wrap="square" lIns="182854" tIns="146284" rIns="182854" bIns="146284" rtlCol="0">
            <a:spAutoFit/>
          </a:bodyPr>
          <a:lstStyle/>
          <a:p>
            <a:pPr marL="171417" marR="0" lvl="0" indent="-171417" algn="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err="1">
                <a:ln>
                  <a:noFill/>
                </a:ln>
                <a:solidFill>
                  <a:srgbClr val="3BBA55"/>
                </a:solidFill>
                <a:effectLst/>
                <a:uLnTx/>
                <a:uFillTx/>
                <a:latin typeface="Segoe UI Semilight"/>
                <a:ea typeface="+mn-ea"/>
                <a:cs typeface="+mn-cs"/>
              </a:rPr>
              <a:t>contoso.azure-api.net</a:t>
            </a:r>
            <a:r>
              <a:rPr kumimoji="0" lang="en-US" sz="1200" b="0" i="0" u="none" strike="noStrike" kern="1200" cap="none" spc="0" normalizeH="0" baseline="0" noProof="0">
                <a:ln>
                  <a:noFill/>
                </a:ln>
                <a:solidFill>
                  <a:srgbClr val="3BBA55"/>
                </a:solidFill>
                <a:effectLst/>
                <a:uLnTx/>
                <a:uFillTx/>
                <a:latin typeface="Segoe UI Semilight"/>
                <a:ea typeface="+mn-ea"/>
                <a:cs typeface="+mn-cs"/>
              </a:rPr>
              <a:t>/foo</a:t>
            </a:r>
          </a:p>
        </p:txBody>
      </p:sp>
      <p:sp>
        <p:nvSpPr>
          <p:cNvPr id="63" name="TextBox 62"/>
          <p:cNvSpPr txBox="1"/>
          <p:nvPr/>
        </p:nvSpPr>
        <p:spPr>
          <a:xfrm flipH="1">
            <a:off x="3041233" y="4337378"/>
            <a:ext cx="2229583" cy="461600"/>
          </a:xfrm>
          <a:prstGeom prst="rect">
            <a:avLst/>
          </a:prstGeom>
          <a:solidFill>
            <a:srgbClr val="E6E6E6"/>
          </a:solidFill>
        </p:spPr>
        <p:txBody>
          <a:bodyPr wrap="square" lIns="182854" tIns="146284" rIns="182854" bIns="146284" rtlCol="0">
            <a:spAutoFit/>
          </a:bodyPr>
          <a:lstStyle/>
          <a:p>
            <a:pPr marL="171417" marR="0" lvl="0" indent="-171417" algn="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3BBA55"/>
                </a:solidFill>
                <a:effectLst/>
                <a:uLnTx/>
                <a:uFillTx/>
                <a:latin typeface="Segoe UI Semilight"/>
                <a:ea typeface="+mn-ea"/>
                <a:cs typeface="+mn-cs"/>
              </a:rPr>
              <a:t>api.contoso.com/foo</a:t>
            </a:r>
          </a:p>
        </p:txBody>
      </p:sp>
      <p:cxnSp>
        <p:nvCxnSpPr>
          <p:cNvPr id="64" name="Straight Connector 63"/>
          <p:cNvCxnSpPr/>
          <p:nvPr/>
        </p:nvCxnSpPr>
        <p:spPr>
          <a:xfrm>
            <a:off x="4950114" y="3920957"/>
            <a:ext cx="596795" cy="0"/>
          </a:xfrm>
          <a:prstGeom prst="line">
            <a:avLst/>
          </a:prstGeom>
          <a:ln w="57150">
            <a:solidFill>
              <a:srgbClr val="3BBA55"/>
            </a:solidFill>
            <a:headEnd type="diamond" w="lg" len="lg"/>
            <a:tailEnd type="none" w="med" len="med"/>
          </a:ln>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90011" y="3228064"/>
            <a:ext cx="607833" cy="607833"/>
          </a:xfrm>
          <a:prstGeom prst="rect">
            <a:avLst/>
          </a:prstGeom>
        </p:spPr>
      </p:pic>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03838" y="3700540"/>
            <a:ext cx="780178" cy="780178"/>
          </a:xfrm>
          <a:prstGeom prst="rect">
            <a:avLst/>
          </a:prstGeom>
        </p:spPr>
      </p:pic>
      <p:pic>
        <p:nvPicPr>
          <p:cNvPr id="68" name="Picture 6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41061" y="2973329"/>
            <a:ext cx="607833" cy="607833"/>
          </a:xfrm>
          <a:prstGeom prst="rect">
            <a:avLst/>
          </a:prstGeom>
        </p:spPr>
      </p:pic>
      <p:pic>
        <p:nvPicPr>
          <p:cNvPr id="69" name="Picture 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19416" y="3445330"/>
            <a:ext cx="607833" cy="607833"/>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05587" y="3901928"/>
            <a:ext cx="780178" cy="780178"/>
          </a:xfrm>
          <a:prstGeom prst="rect">
            <a:avLst/>
          </a:prstGeom>
        </p:spPr>
      </p:pic>
      <p:cxnSp>
        <p:nvCxnSpPr>
          <p:cNvPr id="71" name="Straight Connector 70"/>
          <p:cNvCxnSpPr/>
          <p:nvPr/>
        </p:nvCxnSpPr>
        <p:spPr>
          <a:xfrm>
            <a:off x="9964544" y="3320869"/>
            <a:ext cx="294266" cy="0"/>
          </a:xfrm>
          <a:prstGeom prst="line">
            <a:avLst/>
          </a:prstGeom>
          <a:ln w="57150">
            <a:solidFill>
              <a:srgbClr val="0179D6"/>
            </a:solidFill>
            <a:headEnd type="oval"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964544" y="3611690"/>
            <a:ext cx="294266" cy="0"/>
          </a:xfrm>
          <a:prstGeom prst="line">
            <a:avLst/>
          </a:prstGeom>
          <a:ln w="57150">
            <a:solidFill>
              <a:srgbClr val="0179D6"/>
            </a:solidFill>
            <a:headEnd type="oval" w="med" len="lg"/>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9964544" y="3902511"/>
            <a:ext cx="294266" cy="0"/>
          </a:xfrm>
          <a:prstGeom prst="line">
            <a:avLst/>
          </a:prstGeom>
          <a:ln w="57150">
            <a:solidFill>
              <a:srgbClr val="0179D6"/>
            </a:solidFill>
            <a:headEnd type="diamond"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964544" y="4193332"/>
            <a:ext cx="294266" cy="0"/>
          </a:xfrm>
          <a:prstGeom prst="line">
            <a:avLst/>
          </a:prstGeom>
          <a:ln w="57150">
            <a:solidFill>
              <a:srgbClr val="0179D6"/>
            </a:solidFill>
            <a:headEnd type="oval" w="sm" len="sm"/>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964544" y="4484152"/>
            <a:ext cx="294266" cy="0"/>
          </a:xfrm>
          <a:prstGeom prst="line">
            <a:avLst/>
          </a:prstGeom>
          <a:ln w="57150">
            <a:solidFill>
              <a:srgbClr val="0179D6"/>
            </a:solidFill>
            <a:headEnd type="diamond" w="sm" len="lg"/>
            <a:tailEnd type="none" w="med" len="med"/>
          </a:ln>
        </p:spPr>
        <p:style>
          <a:lnRef idx="1">
            <a:schemeClr val="accent1"/>
          </a:lnRef>
          <a:fillRef idx="0">
            <a:schemeClr val="accent1"/>
          </a:fillRef>
          <a:effectRef idx="0">
            <a:schemeClr val="accent1"/>
          </a:effectRef>
          <a:fontRef idx="minor">
            <a:schemeClr val="tx1"/>
          </a:fontRef>
        </p:style>
      </p:cxnSp>
      <p:sp>
        <p:nvSpPr>
          <p:cNvPr id="79" name="house" descr="House, home, residence&#10;">
            <a:extLst>
              <a:ext uri="{FF2B5EF4-FFF2-40B4-BE49-F238E27FC236}">
                <a16:creationId xmlns:a16="http://schemas.microsoft.com/office/drawing/2014/main" id="{0B7ED66A-01DD-493C-ADD5-09D1ACFDA72A}"/>
              </a:ext>
            </a:extLst>
          </p:cNvPr>
          <p:cNvSpPr>
            <a:spLocks noChangeAspect="1" noEditPoints="1"/>
          </p:cNvSpPr>
          <p:nvPr/>
        </p:nvSpPr>
        <p:spPr bwMode="auto">
          <a:xfrm>
            <a:off x="5708214" y="3289977"/>
            <a:ext cx="367501" cy="326009"/>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Tree>
    <p:extLst>
      <p:ext uri="{BB962C8B-B14F-4D97-AF65-F5344CB8AC3E}">
        <p14:creationId xmlns:p14="http://schemas.microsoft.com/office/powerpoint/2010/main" val="107099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dissolve">
                                      <p:cBhvr>
                                        <p:cTn id="7" dur="500"/>
                                        <p:tgtEl>
                                          <p:spTgt spid="5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dissolve">
                                      <p:cBhvr>
                                        <p:cTn id="11" dur="500"/>
                                        <p:tgtEl>
                                          <p:spTgt spid="62"/>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dissolv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iterate type="lt">
                                    <p:tmPct val="0"/>
                                  </p:iterate>
                                  <p:childTnLst>
                                    <p:set>
                                      <p:cBhvr>
                                        <p:cTn id="19" dur="1" fill="hold">
                                          <p:stCondLst>
                                            <p:cond delay="0"/>
                                          </p:stCondLst>
                                        </p:cTn>
                                        <p:tgtEl>
                                          <p:spTgt spid="63"/>
                                        </p:tgtEl>
                                        <p:attrNameLst>
                                          <p:attrName>style.visibility</p:attrName>
                                        </p:attrNameLst>
                                      </p:cBhvr>
                                      <p:to>
                                        <p:strVal val="visible"/>
                                      </p:to>
                                    </p:set>
                                    <p:animEffect transition="in" filter="dissolve">
                                      <p:cBhvr>
                                        <p:cTn id="20" dur="500"/>
                                        <p:tgtEl>
                                          <p:spTgt spid="63"/>
                                        </p:tgtEl>
                                      </p:cBhvr>
                                    </p:animEffect>
                                  </p:childTnLst>
                                </p:cTn>
                              </p:par>
                            </p:childTnLst>
                          </p:cTn>
                        </p:par>
                        <p:par>
                          <p:cTn id="21" fill="hold">
                            <p:stCondLst>
                              <p:cond delay="500"/>
                            </p:stCondLst>
                            <p:childTnLst>
                              <p:par>
                                <p:cTn id="22" presetID="36" presetClass="emph" presetSubtype="0" fill="hold" grpId="1" nodeType="afterEffect">
                                  <p:stCondLst>
                                    <p:cond delay="0"/>
                                  </p:stCondLst>
                                  <p:iterate type="lt">
                                    <p:tmPct val="10000"/>
                                  </p:iterate>
                                  <p:childTnLst>
                                    <p:animScale>
                                      <p:cBhvr>
                                        <p:cTn id="23" dur="250" autoRev="1" fill="hold">
                                          <p:stCondLst>
                                            <p:cond delay="0"/>
                                          </p:stCondLst>
                                        </p:cTn>
                                        <p:tgtEl>
                                          <p:spTgt spid="63"/>
                                        </p:tgtEl>
                                      </p:cBhvr>
                                      <p:to x="80000" y="100000"/>
                                    </p:animScale>
                                    <p:anim by="(#ppt_w*0.10)" calcmode="lin" valueType="num">
                                      <p:cBhvr>
                                        <p:cTn id="24" dur="250" autoRev="1" fill="hold">
                                          <p:stCondLst>
                                            <p:cond delay="0"/>
                                          </p:stCondLst>
                                        </p:cTn>
                                        <p:tgtEl>
                                          <p:spTgt spid="63"/>
                                        </p:tgtEl>
                                        <p:attrNameLst>
                                          <p:attrName>ppt_x</p:attrName>
                                        </p:attrNameLst>
                                      </p:cBhvr>
                                    </p:anim>
                                    <p:anim by="(-#ppt_w*0.10)" calcmode="lin" valueType="num">
                                      <p:cBhvr>
                                        <p:cTn id="25" dur="250" autoRev="1" fill="hold">
                                          <p:stCondLst>
                                            <p:cond delay="0"/>
                                          </p:stCondLst>
                                        </p:cTn>
                                        <p:tgtEl>
                                          <p:spTgt spid="63"/>
                                        </p:tgtEl>
                                        <p:attrNameLst>
                                          <p:attrName>ppt_y</p:attrName>
                                        </p:attrNameLst>
                                      </p:cBhvr>
                                    </p:anim>
                                    <p:animRot by="-480000">
                                      <p:cBhvr>
                                        <p:cTn id="26" dur="250" autoRev="1" fill="hold">
                                          <p:stCondLst>
                                            <p:cond delay="0"/>
                                          </p:stCondLst>
                                        </p:cTn>
                                        <p:tgtEl>
                                          <p:spTgt spid="63"/>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grpId="0" nodeType="clickEffect">
                                  <p:stCondLst>
                                    <p:cond delay="0"/>
                                  </p:stCondLst>
                                  <p:childTnLst>
                                    <p:animEffect transition="out" filter="dissolve">
                                      <p:cBhvr>
                                        <p:cTn id="30" dur="500"/>
                                        <p:tgtEl>
                                          <p:spTgt spid="83"/>
                                        </p:tgtEl>
                                      </p:cBhvr>
                                    </p:animEffect>
                                    <p:set>
                                      <p:cBhvr>
                                        <p:cTn id="31" dur="1" fill="hold">
                                          <p:stCondLst>
                                            <p:cond delay="499"/>
                                          </p:stCondLst>
                                        </p:cTn>
                                        <p:tgtEl>
                                          <p:spTgt spid="83"/>
                                        </p:tgtEl>
                                        <p:attrNameLst>
                                          <p:attrName>style.visibility</p:attrName>
                                        </p:attrNameLst>
                                      </p:cBhvr>
                                      <p:to>
                                        <p:strVal val="hidden"/>
                                      </p:to>
                                    </p:set>
                                  </p:childTnLst>
                                </p:cTn>
                              </p:par>
                            </p:childTnLst>
                          </p:cTn>
                        </p:par>
                        <p:par>
                          <p:cTn id="32" fill="hold">
                            <p:stCondLst>
                              <p:cond delay="500"/>
                            </p:stCondLst>
                            <p:childTnLst>
                              <p:par>
                                <p:cTn id="33" presetID="9" presetClass="entr" presetSubtype="0" fill="hold" grpId="0" nodeType="afterEffect">
                                  <p:stCondLst>
                                    <p:cond delay="0"/>
                                  </p:stCondLst>
                                  <p:iterate type="lt">
                                    <p:tmPct val="0"/>
                                  </p:iterate>
                                  <p:childTnLst>
                                    <p:set>
                                      <p:cBhvr>
                                        <p:cTn id="34" dur="1" fill="hold">
                                          <p:stCondLst>
                                            <p:cond delay="0"/>
                                          </p:stCondLst>
                                        </p:cTn>
                                        <p:tgtEl>
                                          <p:spTgt spid="65"/>
                                        </p:tgtEl>
                                        <p:attrNameLst>
                                          <p:attrName>style.visibility</p:attrName>
                                        </p:attrNameLst>
                                      </p:cBhvr>
                                      <p:to>
                                        <p:strVal val="visible"/>
                                      </p:to>
                                    </p:set>
                                    <p:animEffect transition="in" filter="dissolve">
                                      <p:cBhvr>
                                        <p:cTn id="35" dur="500"/>
                                        <p:tgtEl>
                                          <p:spTgt spid="65"/>
                                        </p:tgtEl>
                                      </p:cBhvr>
                                    </p:animEffect>
                                  </p:childTnLst>
                                </p:cTn>
                              </p:par>
                              <p:par>
                                <p:cTn id="36" presetID="36" presetClass="emph" presetSubtype="0" fill="hold" grpId="2" nodeType="withEffect">
                                  <p:stCondLst>
                                    <p:cond delay="0"/>
                                  </p:stCondLst>
                                  <p:iterate type="lt">
                                    <p:tmPct val="10000"/>
                                  </p:iterate>
                                  <p:childTnLst>
                                    <p:animScale>
                                      <p:cBhvr>
                                        <p:cTn id="37" dur="250" autoRev="1" fill="hold">
                                          <p:stCondLst>
                                            <p:cond delay="0"/>
                                          </p:stCondLst>
                                        </p:cTn>
                                        <p:tgtEl>
                                          <p:spTgt spid="65"/>
                                        </p:tgtEl>
                                      </p:cBhvr>
                                      <p:to x="80000" y="100000"/>
                                    </p:animScale>
                                    <p:anim by="(#ppt_w*0.10)" calcmode="lin" valueType="num">
                                      <p:cBhvr>
                                        <p:cTn id="38" dur="250" autoRev="1" fill="hold">
                                          <p:stCondLst>
                                            <p:cond delay="0"/>
                                          </p:stCondLst>
                                        </p:cTn>
                                        <p:tgtEl>
                                          <p:spTgt spid="65"/>
                                        </p:tgtEl>
                                        <p:attrNameLst>
                                          <p:attrName>ppt_x</p:attrName>
                                        </p:attrNameLst>
                                      </p:cBhvr>
                                    </p:anim>
                                    <p:anim by="(-#ppt_w*0.10)" calcmode="lin" valueType="num">
                                      <p:cBhvr>
                                        <p:cTn id="39" dur="250" autoRev="1" fill="hold">
                                          <p:stCondLst>
                                            <p:cond delay="0"/>
                                          </p:stCondLst>
                                        </p:cTn>
                                        <p:tgtEl>
                                          <p:spTgt spid="65"/>
                                        </p:tgtEl>
                                        <p:attrNameLst>
                                          <p:attrName>ppt_y</p:attrName>
                                        </p:attrNameLst>
                                      </p:cBhvr>
                                    </p:anim>
                                    <p:animRot by="-480000">
                                      <p:cBhvr>
                                        <p:cTn id="40" dur="250" autoRev="1" fill="hold">
                                          <p:stCondLst>
                                            <p:cond delay="0"/>
                                          </p:stCondLst>
                                        </p:cTn>
                                        <p:tgtEl>
                                          <p:spTgt spid="65"/>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nodeType="clickEffect">
                                  <p:stCondLst>
                                    <p:cond delay="0"/>
                                  </p:stCondLst>
                                  <p:childTnLst>
                                    <p:animEffect transition="out" filter="dissolve">
                                      <p:cBhvr>
                                        <p:cTn id="44" dur="500"/>
                                        <p:tgtEl>
                                          <p:spTgt spid="59"/>
                                        </p:tgtEl>
                                      </p:cBhvr>
                                    </p:animEffect>
                                    <p:set>
                                      <p:cBhvr>
                                        <p:cTn id="45" dur="1" fill="hold">
                                          <p:stCondLst>
                                            <p:cond delay="499"/>
                                          </p:stCondLst>
                                        </p:cTn>
                                        <p:tgtEl>
                                          <p:spTgt spid="59"/>
                                        </p:tgtEl>
                                        <p:attrNameLst>
                                          <p:attrName>style.visibility</p:attrName>
                                        </p:attrNameLst>
                                      </p:cBhvr>
                                      <p:to>
                                        <p:strVal val="hidden"/>
                                      </p:to>
                                    </p:set>
                                  </p:childTnLst>
                                </p:cTn>
                              </p:par>
                            </p:childTnLst>
                          </p:cTn>
                        </p:par>
                        <p:par>
                          <p:cTn id="46" fill="hold">
                            <p:stCondLst>
                              <p:cond delay="500"/>
                            </p:stCondLst>
                            <p:childTnLst>
                              <p:par>
                                <p:cTn id="47" presetID="9" presetClass="entr" presetSubtype="0" fill="hold" nodeType="after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dissolve">
                                      <p:cBhvr>
                                        <p:cTn id="49" dur="500"/>
                                        <p:tgtEl>
                                          <p:spTgt spid="64"/>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grpId="1" nodeType="clickEffect">
                                  <p:stCondLst>
                                    <p:cond delay="0"/>
                                  </p:stCondLst>
                                  <p:iterate type="lt">
                                    <p:tmPct val="0"/>
                                  </p:iterate>
                                  <p:childTnLst>
                                    <p:animEffect transition="out" filter="dissolve">
                                      <p:cBhvr>
                                        <p:cTn id="53" dur="500"/>
                                        <p:tgtEl>
                                          <p:spTgt spid="65"/>
                                        </p:tgtEl>
                                      </p:cBhvr>
                                    </p:animEffect>
                                    <p:set>
                                      <p:cBhvr>
                                        <p:cTn id="54" dur="1" fill="hold">
                                          <p:stCondLst>
                                            <p:cond delay="499"/>
                                          </p:stCondLst>
                                        </p:cTn>
                                        <p:tgtEl>
                                          <p:spTgt spid="65"/>
                                        </p:tgtEl>
                                        <p:attrNameLst>
                                          <p:attrName>style.visibility</p:attrName>
                                        </p:attrNameLst>
                                      </p:cBhvr>
                                      <p:to>
                                        <p:strVal val="hidden"/>
                                      </p:to>
                                    </p:set>
                                  </p:childTnLst>
                                </p:cTn>
                              </p:par>
                              <p:par>
                                <p:cTn id="55" presetID="9" presetClass="exit" presetSubtype="0" fill="hold" nodeType="withEffect">
                                  <p:stCondLst>
                                    <p:cond delay="0"/>
                                  </p:stCondLst>
                                  <p:childTnLst>
                                    <p:animEffect transition="out" filter="dissolve">
                                      <p:cBhvr>
                                        <p:cTn id="56" dur="500"/>
                                        <p:tgtEl>
                                          <p:spTgt spid="38"/>
                                        </p:tgtEl>
                                      </p:cBhvr>
                                    </p:animEffect>
                                    <p:set>
                                      <p:cBhvr>
                                        <p:cTn id="57" dur="1" fill="hold">
                                          <p:stCondLst>
                                            <p:cond delay="499"/>
                                          </p:stCondLst>
                                        </p:cTn>
                                        <p:tgtEl>
                                          <p:spTgt spid="38"/>
                                        </p:tgtEl>
                                        <p:attrNameLst>
                                          <p:attrName>style.visibility</p:attrName>
                                        </p:attrNameLst>
                                      </p:cBhvr>
                                      <p:to>
                                        <p:strVal val="hidden"/>
                                      </p:to>
                                    </p:set>
                                  </p:childTnLst>
                                </p:cTn>
                              </p:par>
                              <p:par>
                                <p:cTn id="58" presetID="9" presetClass="exit" presetSubtype="0" fill="hold" nodeType="withEffect">
                                  <p:stCondLst>
                                    <p:cond delay="0"/>
                                  </p:stCondLst>
                                  <p:childTnLst>
                                    <p:animEffect transition="out" filter="dissolve">
                                      <p:cBhvr>
                                        <p:cTn id="59" dur="500"/>
                                        <p:tgtEl>
                                          <p:spTgt spid="41"/>
                                        </p:tgtEl>
                                      </p:cBhvr>
                                    </p:animEffect>
                                    <p:set>
                                      <p:cBhvr>
                                        <p:cTn id="60" dur="1" fill="hold">
                                          <p:stCondLst>
                                            <p:cond delay="499"/>
                                          </p:stCondLst>
                                        </p:cTn>
                                        <p:tgtEl>
                                          <p:spTgt spid="41"/>
                                        </p:tgtEl>
                                        <p:attrNameLst>
                                          <p:attrName>style.visibility</p:attrName>
                                        </p:attrNameLst>
                                      </p:cBhvr>
                                      <p:to>
                                        <p:strVal val="hidden"/>
                                      </p:to>
                                    </p:set>
                                  </p:childTnLst>
                                </p:cTn>
                              </p:par>
                            </p:childTnLst>
                          </p:cTn>
                        </p:par>
                        <p:par>
                          <p:cTn id="61" fill="hold">
                            <p:stCondLst>
                              <p:cond delay="500"/>
                            </p:stCondLst>
                            <p:childTnLst>
                              <p:par>
                                <p:cTn id="62" presetID="9" presetClass="entr" presetSubtype="0" fill="hold" nodeType="after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dissolve">
                                      <p:cBhvr>
                                        <p:cTn id="64" dur="500"/>
                                        <p:tgtEl>
                                          <p:spTgt spid="66"/>
                                        </p:tgtEl>
                                      </p:cBhvr>
                                    </p:animEffect>
                                  </p:childTnLst>
                                </p:cTn>
                              </p:par>
                              <p:par>
                                <p:cTn id="65" presetID="9" presetClass="entr" presetSubtype="0" fill="hold" nodeType="with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dissolve">
                                      <p:cBhvr>
                                        <p:cTn id="67" dur="500"/>
                                        <p:tgtEl>
                                          <p:spTgt spid="67"/>
                                        </p:tgtEl>
                                      </p:cBhvr>
                                    </p:animEffect>
                                  </p:childTnLst>
                                </p:cTn>
                              </p:par>
                              <p:par>
                                <p:cTn id="68" presetID="9" presetClass="entr" presetSubtype="0" fill="hold" nodeType="withEffect">
                                  <p:stCondLst>
                                    <p:cond delay="0"/>
                                  </p:stCondLst>
                                  <p:childTnLst>
                                    <p:set>
                                      <p:cBhvr>
                                        <p:cTn id="69" dur="1" fill="hold">
                                          <p:stCondLst>
                                            <p:cond delay="0"/>
                                          </p:stCondLst>
                                        </p:cTn>
                                        <p:tgtEl>
                                          <p:spTgt spid="68"/>
                                        </p:tgtEl>
                                        <p:attrNameLst>
                                          <p:attrName>style.visibility</p:attrName>
                                        </p:attrNameLst>
                                      </p:cBhvr>
                                      <p:to>
                                        <p:strVal val="visible"/>
                                      </p:to>
                                    </p:set>
                                    <p:animEffect transition="in" filter="dissolve">
                                      <p:cBhvr>
                                        <p:cTn id="70" dur="500"/>
                                        <p:tgtEl>
                                          <p:spTgt spid="68"/>
                                        </p:tgtEl>
                                      </p:cBhvr>
                                    </p:animEffect>
                                  </p:childTnLst>
                                </p:cTn>
                              </p:par>
                              <p:par>
                                <p:cTn id="71" presetID="9"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animEffect transition="in" filter="dissolve">
                                      <p:cBhvr>
                                        <p:cTn id="73" dur="500"/>
                                        <p:tgtEl>
                                          <p:spTgt spid="69"/>
                                        </p:tgtEl>
                                      </p:cBhvr>
                                    </p:animEffect>
                                  </p:childTnLst>
                                </p:cTn>
                              </p:par>
                              <p:par>
                                <p:cTn id="74" presetID="9" presetClass="entr" presetSubtype="0" fill="hold" nodeType="withEffect">
                                  <p:stCondLst>
                                    <p:cond delay="0"/>
                                  </p:stCondLst>
                                  <p:childTnLst>
                                    <p:set>
                                      <p:cBhvr>
                                        <p:cTn id="75" dur="1" fill="hold">
                                          <p:stCondLst>
                                            <p:cond delay="0"/>
                                          </p:stCondLst>
                                        </p:cTn>
                                        <p:tgtEl>
                                          <p:spTgt spid="70"/>
                                        </p:tgtEl>
                                        <p:attrNameLst>
                                          <p:attrName>style.visibility</p:attrName>
                                        </p:attrNameLst>
                                      </p:cBhvr>
                                      <p:to>
                                        <p:strVal val="visible"/>
                                      </p:to>
                                    </p:set>
                                    <p:animEffect transition="in" filter="dissolve">
                                      <p:cBhvr>
                                        <p:cTn id="76" dur="500"/>
                                        <p:tgtEl>
                                          <p:spTgt spid="70"/>
                                        </p:tgtEl>
                                      </p:cBhvr>
                                    </p:animEffect>
                                  </p:childTnLst>
                                </p:cTn>
                              </p:par>
                              <p:par>
                                <p:cTn id="77" presetID="9" presetClass="entr" presetSubtype="0" fill="hold" nodeType="with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dissolve">
                                      <p:cBhvr>
                                        <p:cTn id="79" dur="500"/>
                                        <p:tgtEl>
                                          <p:spTgt spid="71"/>
                                        </p:tgtEl>
                                      </p:cBhvr>
                                    </p:animEffect>
                                  </p:childTnLst>
                                </p:cTn>
                              </p:par>
                              <p:par>
                                <p:cTn id="80" presetID="9" presetClass="entr" presetSubtype="0" fill="hold" nodeType="with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dissolve">
                                      <p:cBhvr>
                                        <p:cTn id="82" dur="500"/>
                                        <p:tgtEl>
                                          <p:spTgt spid="72"/>
                                        </p:tgtEl>
                                      </p:cBhvr>
                                    </p:animEffect>
                                  </p:childTnLst>
                                </p:cTn>
                              </p:par>
                              <p:par>
                                <p:cTn id="83" presetID="9" presetClass="entr" presetSubtype="0" fill="hold" nodeType="withEffect">
                                  <p:stCondLst>
                                    <p:cond delay="0"/>
                                  </p:stCondLst>
                                  <p:childTnLst>
                                    <p:set>
                                      <p:cBhvr>
                                        <p:cTn id="84" dur="1" fill="hold">
                                          <p:stCondLst>
                                            <p:cond delay="0"/>
                                          </p:stCondLst>
                                        </p:cTn>
                                        <p:tgtEl>
                                          <p:spTgt spid="73"/>
                                        </p:tgtEl>
                                        <p:attrNameLst>
                                          <p:attrName>style.visibility</p:attrName>
                                        </p:attrNameLst>
                                      </p:cBhvr>
                                      <p:to>
                                        <p:strVal val="visible"/>
                                      </p:to>
                                    </p:set>
                                    <p:animEffect transition="in" filter="dissolve">
                                      <p:cBhvr>
                                        <p:cTn id="85" dur="500"/>
                                        <p:tgtEl>
                                          <p:spTgt spid="73"/>
                                        </p:tgtEl>
                                      </p:cBhvr>
                                    </p:animEffect>
                                  </p:childTnLst>
                                </p:cTn>
                              </p:par>
                              <p:par>
                                <p:cTn id="86" presetID="9" presetClass="entr" presetSubtype="0" fill="hold" nodeType="withEffect">
                                  <p:stCondLst>
                                    <p:cond delay="0"/>
                                  </p:stCondLst>
                                  <p:childTnLst>
                                    <p:set>
                                      <p:cBhvr>
                                        <p:cTn id="87" dur="1" fill="hold">
                                          <p:stCondLst>
                                            <p:cond delay="0"/>
                                          </p:stCondLst>
                                        </p:cTn>
                                        <p:tgtEl>
                                          <p:spTgt spid="74"/>
                                        </p:tgtEl>
                                        <p:attrNameLst>
                                          <p:attrName>style.visibility</p:attrName>
                                        </p:attrNameLst>
                                      </p:cBhvr>
                                      <p:to>
                                        <p:strVal val="visible"/>
                                      </p:to>
                                    </p:set>
                                    <p:animEffect transition="in" filter="dissolve">
                                      <p:cBhvr>
                                        <p:cTn id="88" dur="500"/>
                                        <p:tgtEl>
                                          <p:spTgt spid="74"/>
                                        </p:tgtEl>
                                      </p:cBhvr>
                                    </p:animEffect>
                                  </p:childTnLst>
                                </p:cTn>
                              </p:par>
                              <p:par>
                                <p:cTn id="89" presetID="9" presetClass="entr" presetSubtype="0" fill="hold" nodeType="withEffect">
                                  <p:stCondLst>
                                    <p:cond delay="0"/>
                                  </p:stCondLst>
                                  <p:childTnLst>
                                    <p:set>
                                      <p:cBhvr>
                                        <p:cTn id="90" dur="1" fill="hold">
                                          <p:stCondLst>
                                            <p:cond delay="0"/>
                                          </p:stCondLst>
                                        </p:cTn>
                                        <p:tgtEl>
                                          <p:spTgt spid="75"/>
                                        </p:tgtEl>
                                        <p:attrNameLst>
                                          <p:attrName>style.visibility</p:attrName>
                                        </p:attrNameLst>
                                      </p:cBhvr>
                                      <p:to>
                                        <p:strVal val="visible"/>
                                      </p:to>
                                    </p:set>
                                    <p:animEffect transition="in" filter="dissolve">
                                      <p:cBhvr>
                                        <p:cTn id="9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65" grpId="0" animBg="1"/>
      <p:bldP spid="65" grpId="1" animBg="1"/>
      <p:bldP spid="65" grpId="2" animBg="1"/>
      <p:bldP spid="62" grpId="0" animBg="1"/>
      <p:bldP spid="63" grpId="0" animBg="1"/>
      <p:bldP spid="63" grpId="1" animBg="1"/>
      <p:bldP spid="7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and protection </a:t>
            </a:r>
            <a:br>
              <a:rPr lang="en-US" dirty="0"/>
            </a:br>
            <a:endParaRPr lang="en-US" dirty="0"/>
          </a:p>
        </p:txBody>
      </p:sp>
      <p:sp>
        <p:nvSpPr>
          <p:cNvPr id="23" name="Down Arrow 22"/>
          <p:cNvSpPr/>
          <p:nvPr/>
        </p:nvSpPr>
        <p:spPr bwMode="auto">
          <a:xfrm rot="16200000">
            <a:off x="2148754" y="3753054"/>
            <a:ext cx="346007" cy="243509"/>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730" y="1560647"/>
            <a:ext cx="1239649" cy="1239649"/>
          </a:xfrm>
          <a:prstGeom prst="rect">
            <a:avLst/>
          </a:prstGeom>
        </p:spPr>
      </p:pic>
      <p:sp>
        <p:nvSpPr>
          <p:cNvPr id="25" name="TextBox 24"/>
          <p:cNvSpPr txBox="1"/>
          <p:nvPr/>
        </p:nvSpPr>
        <p:spPr>
          <a:xfrm flipH="1">
            <a:off x="151186" y="5902102"/>
            <a:ext cx="2607727" cy="48928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API managers and developers</a:t>
            </a:r>
          </a:p>
        </p:txBody>
      </p:sp>
      <p:sp>
        <p:nvSpPr>
          <p:cNvPr id="26" name="TextBox 25"/>
          <p:cNvSpPr txBox="1"/>
          <p:nvPr/>
        </p:nvSpPr>
        <p:spPr>
          <a:xfrm flipH="1">
            <a:off x="372711" y="2670135"/>
            <a:ext cx="2136846" cy="489296"/>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App developers</a:t>
            </a:r>
          </a:p>
        </p:txBody>
      </p:sp>
      <p:sp>
        <p:nvSpPr>
          <p:cNvPr id="27" name="TextBox 26"/>
          <p:cNvSpPr txBox="1"/>
          <p:nvPr/>
        </p:nvSpPr>
        <p:spPr>
          <a:xfrm flipH="1">
            <a:off x="290770" y="4380761"/>
            <a:ext cx="2448046" cy="489296"/>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1</a:t>
            </a:r>
            <a:r>
              <a:rPr kumimoji="0" lang="en-US" sz="1400" b="0" i="0" u="none" strike="noStrike" kern="1200" cap="none" spc="0" normalizeH="0" baseline="30000" noProof="0">
                <a:ln>
                  <a:noFill/>
                </a:ln>
                <a:gradFill>
                  <a:gsLst>
                    <a:gs pos="2917">
                      <a:srgbClr val="353535"/>
                    </a:gs>
                    <a:gs pos="30000">
                      <a:srgbClr val="353535"/>
                    </a:gs>
                  </a:gsLst>
                  <a:lin ang="5400000" scaled="0"/>
                </a:gradFill>
                <a:effectLst/>
                <a:uLnTx/>
                <a:uFillTx/>
                <a:latin typeface="Segoe UI Light"/>
                <a:ea typeface="+mn-ea"/>
                <a:cs typeface="+mn-cs"/>
              </a:rPr>
              <a:t>st</a:t>
            </a: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 and 3</a:t>
            </a:r>
            <a:r>
              <a:rPr kumimoji="0" lang="en-US" sz="1400" b="0" i="0" u="none" strike="noStrike" kern="1200" cap="none" spc="0" normalizeH="0" baseline="30000" noProof="0">
                <a:ln>
                  <a:noFill/>
                </a:ln>
                <a:gradFill>
                  <a:gsLst>
                    <a:gs pos="2917">
                      <a:srgbClr val="353535"/>
                    </a:gs>
                    <a:gs pos="30000">
                      <a:srgbClr val="353535"/>
                    </a:gs>
                  </a:gsLst>
                  <a:lin ang="5400000" scaled="0"/>
                </a:gradFill>
                <a:effectLst/>
                <a:uLnTx/>
                <a:uFillTx/>
                <a:latin typeface="Segoe UI Light"/>
                <a:ea typeface="+mn-ea"/>
                <a:cs typeface="+mn-cs"/>
              </a:rPr>
              <a:t>rd</a:t>
            </a: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 party apps</a:t>
            </a:r>
          </a:p>
        </p:txBody>
      </p:sp>
      <p:sp>
        <p:nvSpPr>
          <p:cNvPr id="28" name="TextBox 27"/>
          <p:cNvSpPr txBox="1"/>
          <p:nvPr/>
        </p:nvSpPr>
        <p:spPr>
          <a:xfrm flipH="1">
            <a:off x="9765128" y="5435263"/>
            <a:ext cx="2466815" cy="489296"/>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APIs on Azure and outside</a:t>
            </a:r>
          </a:p>
        </p:txBody>
      </p:sp>
      <p:sp>
        <p:nvSpPr>
          <p:cNvPr id="30" name="Down Arrow 29"/>
          <p:cNvSpPr/>
          <p:nvPr/>
        </p:nvSpPr>
        <p:spPr bwMode="auto">
          <a:xfrm rot="16200000">
            <a:off x="2153951" y="5432104"/>
            <a:ext cx="346007" cy="243509"/>
          </a:xfrm>
          <a:prstGeom prst="downArrow">
            <a:avLst/>
          </a:prstGeom>
          <a:solidFill>
            <a:srgbClr val="488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Down Arrow 30"/>
          <p:cNvSpPr/>
          <p:nvPr/>
        </p:nvSpPr>
        <p:spPr bwMode="auto">
          <a:xfrm rot="16200000">
            <a:off x="2148754" y="2126755"/>
            <a:ext cx="346007" cy="243509"/>
          </a:xfrm>
          <a:prstGeom prst="downArrow">
            <a:avLst/>
          </a:prstGeom>
          <a:solidFill>
            <a:srgbClr val="DB47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799" y="4810033"/>
            <a:ext cx="1277370" cy="1277370"/>
          </a:xfrm>
          <a:prstGeom prst="rect">
            <a:avLst/>
          </a:prstGeom>
        </p:spPr>
      </p:pic>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699" y="3178213"/>
            <a:ext cx="1377810" cy="137781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04127" y="4543462"/>
            <a:ext cx="607833" cy="607833"/>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0211" y="3665170"/>
            <a:ext cx="607833" cy="607833"/>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47970" y="4580440"/>
            <a:ext cx="810171" cy="733824"/>
          </a:xfrm>
          <a:prstGeom prst="rect">
            <a:avLst/>
          </a:prstGeom>
        </p:spPr>
      </p:pic>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47970" y="2873388"/>
            <a:ext cx="607833" cy="607833"/>
          </a:xfrm>
          <a:prstGeom prst="rect">
            <a:avLst/>
          </a:prstGeom>
        </p:spPr>
      </p:pic>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17953" y="2868331"/>
            <a:ext cx="780178" cy="780178"/>
          </a:xfrm>
          <a:prstGeom prst="rect">
            <a:avLst/>
          </a:prstGeom>
        </p:spPr>
      </p:pic>
      <p:pic>
        <p:nvPicPr>
          <p:cNvPr id="35" name="Picture 34"/>
          <p:cNvPicPr>
            <a:picLocks noChangeAspect="1"/>
          </p:cNvPicPr>
          <p:nvPr/>
        </p:nvPicPr>
        <p:blipFill>
          <a:blip r:embed="rId11">
            <a:duotone>
              <a:srgbClr val="D2D2D2">
                <a:shade val="45000"/>
                <a:satMod val="135000"/>
              </a:srgbClr>
              <a:prstClr val="white"/>
            </a:duotone>
            <a:extLst>
              <a:ext uri="{BEBA8EAE-BF5A-486C-A8C5-ECC9F3942E4B}">
                <a14:imgProps xmlns:a14="http://schemas.microsoft.com/office/drawing/2010/main">
                  <a14:imgLayer r:embed="rId12">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43004" y="3289365"/>
            <a:ext cx="1470364" cy="1470364"/>
          </a:xfrm>
          <a:prstGeom prst="rect">
            <a:avLst/>
          </a:prstGeom>
        </p:spPr>
      </p:pic>
      <p:sp>
        <p:nvSpPr>
          <p:cNvPr id="46" name="Down Arrow 45"/>
          <p:cNvSpPr/>
          <p:nvPr/>
        </p:nvSpPr>
        <p:spPr bwMode="auto">
          <a:xfrm rot="16200000">
            <a:off x="9377024" y="3803680"/>
            <a:ext cx="346007" cy="243509"/>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Lock" descr="Locked, protected, safe&#10;">
            <a:extLst>
              <a:ext uri="{FF2B5EF4-FFF2-40B4-BE49-F238E27FC236}">
                <a16:creationId xmlns:a16="http://schemas.microsoft.com/office/drawing/2014/main" id="{C3301FFF-DA65-4AF3-8652-28DB627BE4A8}"/>
              </a:ext>
            </a:extLst>
          </p:cNvPr>
          <p:cNvSpPr>
            <a:spLocks noChangeAspect="1" noEditPoints="1"/>
          </p:cNvSpPr>
          <p:nvPr/>
        </p:nvSpPr>
        <p:spPr bwMode="auto">
          <a:xfrm>
            <a:off x="3677264" y="5325291"/>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Lock" descr="Locked, protected, safe&#10;">
            <a:extLst>
              <a:ext uri="{FF2B5EF4-FFF2-40B4-BE49-F238E27FC236}">
                <a16:creationId xmlns:a16="http://schemas.microsoft.com/office/drawing/2014/main" id="{C3301FFF-DA65-4AF3-8652-28DB627BE4A8}"/>
              </a:ext>
            </a:extLst>
          </p:cNvPr>
          <p:cNvSpPr>
            <a:spLocks noChangeAspect="1" noEditPoints="1"/>
          </p:cNvSpPr>
          <p:nvPr/>
        </p:nvSpPr>
        <p:spPr bwMode="auto">
          <a:xfrm>
            <a:off x="3672544" y="1951902"/>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Lock" descr="Locked, protected, safe&#10;">
            <a:extLst>
              <a:ext uri="{FF2B5EF4-FFF2-40B4-BE49-F238E27FC236}">
                <a16:creationId xmlns:a16="http://schemas.microsoft.com/office/drawing/2014/main" id="{C3301FFF-DA65-4AF3-8652-28DB627BE4A8}"/>
              </a:ext>
            </a:extLst>
          </p:cNvPr>
          <p:cNvSpPr>
            <a:spLocks noChangeAspect="1" noEditPoints="1"/>
          </p:cNvSpPr>
          <p:nvPr/>
        </p:nvSpPr>
        <p:spPr bwMode="auto">
          <a:xfrm>
            <a:off x="8627642" y="3676613"/>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Lock" descr="Locked, protected, safe&#10;">
            <a:extLst>
              <a:ext uri="{FF2B5EF4-FFF2-40B4-BE49-F238E27FC236}">
                <a16:creationId xmlns:a16="http://schemas.microsoft.com/office/drawing/2014/main" id="{C3301FFF-DA65-4AF3-8652-28DB627BE4A8}"/>
              </a:ext>
            </a:extLst>
          </p:cNvPr>
          <p:cNvSpPr>
            <a:spLocks noChangeAspect="1" noEditPoints="1"/>
          </p:cNvSpPr>
          <p:nvPr/>
        </p:nvSpPr>
        <p:spPr bwMode="auto">
          <a:xfrm>
            <a:off x="3673274" y="3669853"/>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TextBox 53"/>
          <p:cNvSpPr txBox="1"/>
          <p:nvPr/>
        </p:nvSpPr>
        <p:spPr>
          <a:xfrm flipH="1">
            <a:off x="2869805" y="1138878"/>
            <a:ext cx="2267933" cy="2190032"/>
          </a:xfrm>
          <a:prstGeom prst="rect">
            <a:avLst/>
          </a:prstGeom>
          <a:noFill/>
        </p:spPr>
        <p:txBody>
          <a:bodyPr wrap="square" lIns="182854" tIns="146284" rIns="182854" bIns="146284" rtlCol="0">
            <a:spAutoFit/>
          </a:bodyPr>
          <a:lstStyle/>
          <a:p>
            <a:pPr marL="171417" marR="0" lvl="0" indent="-171417" algn="l" defTabSz="914225" rtl="0" eaLnBrk="1" fontAlgn="auto" latinLnBrk="0" hangingPunct="1">
              <a:lnSpc>
                <a:spcPct val="90000"/>
              </a:lnSpc>
              <a:spcBef>
                <a:spcPts val="0"/>
              </a:spcBef>
              <a:spcAft>
                <a:spcPts val="600"/>
              </a:spcAft>
              <a:buClrTx/>
              <a:buSzTx/>
              <a:buFont typeface="Arial" charset="0"/>
              <a:buChar char="•"/>
              <a:tabLst/>
              <a:defRPr/>
            </a:pPr>
            <a:r>
              <a:rPr kumimoji="0" lang="en-US" sz="1200" b="0" i="0" u="none" strike="noStrike" kern="1200" cap="none" spc="0" normalizeH="0" baseline="0" noProof="0" dirty="0">
                <a:ln>
                  <a:noFill/>
                </a:ln>
                <a:solidFill>
                  <a:srgbClr val="DB4733"/>
                </a:solidFill>
                <a:effectLst/>
                <a:uLnTx/>
                <a:uFillTx/>
                <a:latin typeface="Segoe UI Semilight"/>
                <a:ea typeface="+mn-ea"/>
                <a:cs typeface="+mn-cs"/>
              </a:rPr>
              <a:t>Username/Password</a:t>
            </a:r>
          </a:p>
          <a:p>
            <a:pPr marL="171417" marR="0" lvl="0" indent="-171417" algn="l" defTabSz="914225" rtl="0" eaLnBrk="1" fontAlgn="auto" latinLnBrk="0" hangingPunct="1">
              <a:lnSpc>
                <a:spcPct val="90000"/>
              </a:lnSpc>
              <a:spcBef>
                <a:spcPts val="0"/>
              </a:spcBef>
              <a:spcAft>
                <a:spcPts val="600"/>
              </a:spcAft>
              <a:buClrTx/>
              <a:buSzTx/>
              <a:buFont typeface="Arial" charset="0"/>
              <a:buChar char="•"/>
              <a:tabLst/>
              <a:defRPr/>
            </a:pPr>
            <a:r>
              <a:rPr kumimoji="0" lang="en-US" sz="1200" b="0" i="0" u="none" strike="noStrike" kern="1200" cap="none" spc="0" normalizeH="0" baseline="0" noProof="0" dirty="0">
                <a:ln>
                  <a:noFill/>
                </a:ln>
                <a:solidFill>
                  <a:srgbClr val="DB4733"/>
                </a:solidFill>
                <a:effectLst/>
                <a:uLnTx/>
                <a:uFillTx/>
                <a:latin typeface="Segoe UI Semilight"/>
                <a:ea typeface="+mn-ea"/>
                <a:cs typeface="+mn-cs"/>
              </a:rPr>
              <a:t>Microsoft account</a:t>
            </a:r>
          </a:p>
          <a:p>
            <a:pPr marL="171417" marR="0" lvl="0" indent="-171417" algn="l" defTabSz="914225" rtl="0" eaLnBrk="1" fontAlgn="auto" latinLnBrk="0" hangingPunct="1">
              <a:lnSpc>
                <a:spcPct val="90000"/>
              </a:lnSpc>
              <a:spcBef>
                <a:spcPts val="0"/>
              </a:spcBef>
              <a:spcAft>
                <a:spcPts val="600"/>
              </a:spcAft>
              <a:buClrTx/>
              <a:buSzTx/>
              <a:buFont typeface="Arial" charset="0"/>
              <a:buChar char="•"/>
              <a:tabLst/>
              <a:defRPr/>
            </a:pPr>
            <a:r>
              <a:rPr kumimoji="0" lang="en-US" sz="1200" b="0" i="0" u="none" strike="noStrike" kern="1200" cap="none" spc="0" normalizeH="0" baseline="0" noProof="0" dirty="0">
                <a:ln>
                  <a:noFill/>
                </a:ln>
                <a:solidFill>
                  <a:srgbClr val="DB4733"/>
                </a:solidFill>
                <a:effectLst/>
                <a:uLnTx/>
                <a:uFillTx/>
                <a:latin typeface="Segoe UI Semilight"/>
                <a:ea typeface="+mn-ea"/>
                <a:cs typeface="+mn-cs"/>
              </a:rPr>
              <a:t>Google account</a:t>
            </a:r>
          </a:p>
          <a:p>
            <a:pPr marL="171417" marR="0" lvl="0" indent="-171417" algn="l" defTabSz="914225" rtl="0" eaLnBrk="1" fontAlgn="auto" latinLnBrk="0" hangingPunct="1">
              <a:lnSpc>
                <a:spcPct val="90000"/>
              </a:lnSpc>
              <a:spcBef>
                <a:spcPts val="0"/>
              </a:spcBef>
              <a:spcAft>
                <a:spcPts val="600"/>
              </a:spcAft>
              <a:buClrTx/>
              <a:buSzTx/>
              <a:buFont typeface="Arial" charset="0"/>
              <a:buChar char="•"/>
              <a:tabLst/>
              <a:defRPr/>
            </a:pPr>
            <a:r>
              <a:rPr kumimoji="0" lang="en-US" sz="1200" b="0" i="0" u="none" strike="noStrike" kern="1200" cap="none" spc="0" normalizeH="0" baseline="0" noProof="0" dirty="0">
                <a:ln>
                  <a:noFill/>
                </a:ln>
                <a:solidFill>
                  <a:srgbClr val="DB4733"/>
                </a:solidFill>
                <a:effectLst/>
                <a:uLnTx/>
                <a:uFillTx/>
                <a:latin typeface="Segoe UI Semilight"/>
                <a:ea typeface="+mn-ea"/>
                <a:cs typeface="+mn-cs"/>
              </a:rPr>
              <a:t>Facebook account</a:t>
            </a:r>
          </a:p>
          <a:p>
            <a:pPr marL="171417" marR="0" lvl="0" indent="-171417" algn="l" defTabSz="914225" rtl="0" eaLnBrk="1" fontAlgn="auto" latinLnBrk="0" hangingPunct="1">
              <a:lnSpc>
                <a:spcPct val="90000"/>
              </a:lnSpc>
              <a:spcBef>
                <a:spcPts val="0"/>
              </a:spcBef>
              <a:spcAft>
                <a:spcPts val="600"/>
              </a:spcAft>
              <a:buClrTx/>
              <a:buSzTx/>
              <a:buFont typeface="Arial" charset="0"/>
              <a:buChar char="•"/>
              <a:tabLst/>
              <a:defRPr/>
            </a:pPr>
            <a:r>
              <a:rPr kumimoji="0" lang="en-US" sz="1200" b="0" i="0" u="none" strike="noStrike" kern="1200" cap="none" spc="0" normalizeH="0" baseline="0" noProof="0" dirty="0">
                <a:ln>
                  <a:noFill/>
                </a:ln>
                <a:solidFill>
                  <a:srgbClr val="DB4733"/>
                </a:solidFill>
                <a:effectLst/>
                <a:uLnTx/>
                <a:uFillTx/>
                <a:latin typeface="Segoe UI Semilight"/>
                <a:ea typeface="+mn-ea"/>
                <a:cs typeface="+mn-cs"/>
              </a:rPr>
              <a:t>Twitter account</a:t>
            </a:r>
          </a:p>
          <a:p>
            <a:pPr marL="171417" marR="0" lvl="0" indent="-171417" algn="l" defTabSz="914225" rtl="0" eaLnBrk="1" fontAlgn="auto" latinLnBrk="0" hangingPunct="1">
              <a:lnSpc>
                <a:spcPct val="90000"/>
              </a:lnSpc>
              <a:spcBef>
                <a:spcPts val="0"/>
              </a:spcBef>
              <a:spcAft>
                <a:spcPts val="600"/>
              </a:spcAft>
              <a:buClrTx/>
              <a:buSzTx/>
              <a:buFont typeface="Arial" charset="0"/>
              <a:buChar char="•"/>
              <a:tabLst/>
              <a:defRPr/>
            </a:pPr>
            <a:r>
              <a:rPr kumimoji="0" lang="en-US" sz="1200" b="0" i="0" u="none" strike="noStrike" kern="1200" cap="none" spc="0" normalizeH="0" baseline="0" noProof="0" dirty="0">
                <a:ln>
                  <a:noFill/>
                </a:ln>
                <a:solidFill>
                  <a:srgbClr val="DB4733"/>
                </a:solidFill>
                <a:effectLst/>
                <a:uLnTx/>
                <a:uFillTx/>
                <a:latin typeface="Segoe UI Light"/>
                <a:ea typeface="+mn-ea"/>
                <a:cs typeface="+mn-cs"/>
              </a:rPr>
              <a:t>Azure AD (Premium)</a:t>
            </a:r>
          </a:p>
          <a:p>
            <a:pPr marL="171417" marR="0" lvl="0" indent="-171417" algn="l" defTabSz="914225" rtl="0" eaLnBrk="1" fontAlgn="auto" latinLnBrk="0" hangingPunct="1">
              <a:lnSpc>
                <a:spcPct val="90000"/>
              </a:lnSpc>
              <a:spcBef>
                <a:spcPts val="0"/>
              </a:spcBef>
              <a:spcAft>
                <a:spcPts val="600"/>
              </a:spcAft>
              <a:buClrTx/>
              <a:buSzTx/>
              <a:buFont typeface="Arial" charset="0"/>
              <a:buChar char="•"/>
              <a:tabLst/>
              <a:defRPr/>
            </a:pPr>
            <a:r>
              <a:rPr kumimoji="0" lang="en-US" sz="1200" b="0" i="0" u="none" strike="noStrike" kern="1200" cap="none" spc="0" normalizeH="0" baseline="0" noProof="0" dirty="0">
                <a:ln>
                  <a:noFill/>
                </a:ln>
                <a:solidFill>
                  <a:srgbClr val="DB4733"/>
                </a:solidFill>
                <a:effectLst/>
                <a:uLnTx/>
                <a:uFillTx/>
                <a:latin typeface="Segoe UI Light"/>
                <a:ea typeface="+mn-ea"/>
                <a:cs typeface="+mn-cs"/>
              </a:rPr>
              <a:t>Azure AD B2C (Premium)</a:t>
            </a:r>
          </a:p>
          <a:p>
            <a:pPr marL="171417" marR="0" lvl="0" indent="-171417" algn="l" defTabSz="914225" rtl="0" eaLnBrk="1" fontAlgn="auto" latinLnBrk="0" hangingPunct="1">
              <a:lnSpc>
                <a:spcPct val="90000"/>
              </a:lnSpc>
              <a:spcBef>
                <a:spcPts val="0"/>
              </a:spcBef>
              <a:spcAft>
                <a:spcPts val="600"/>
              </a:spcAft>
              <a:buClrTx/>
              <a:buSzTx/>
              <a:buFont typeface="Arial" charset="0"/>
              <a:buChar char="•"/>
              <a:tabLst/>
              <a:defRPr/>
            </a:pPr>
            <a:r>
              <a:rPr kumimoji="0" lang="en-US" sz="1200" b="0" i="0" u="none" strike="noStrike" kern="1200" cap="none" spc="0" normalizeH="0" baseline="0" noProof="0" dirty="0">
                <a:ln>
                  <a:noFill/>
                </a:ln>
                <a:solidFill>
                  <a:srgbClr val="DB4733"/>
                </a:solidFill>
                <a:effectLst/>
                <a:uLnTx/>
                <a:uFillTx/>
                <a:latin typeface="Segoe UI Light"/>
                <a:ea typeface="+mn-ea"/>
                <a:cs typeface="+mn-cs"/>
              </a:rPr>
              <a:t>Delegated</a:t>
            </a:r>
          </a:p>
        </p:txBody>
      </p:sp>
      <p:sp>
        <p:nvSpPr>
          <p:cNvPr id="55" name="TextBox 54"/>
          <p:cNvSpPr txBox="1"/>
          <p:nvPr/>
        </p:nvSpPr>
        <p:spPr>
          <a:xfrm flipH="1">
            <a:off x="2861012" y="3132889"/>
            <a:ext cx="2028412" cy="1697148"/>
          </a:xfrm>
          <a:prstGeom prst="rect">
            <a:avLst/>
          </a:prstGeom>
          <a:noFill/>
        </p:spPr>
        <p:txBody>
          <a:bodyPr wrap="square" lIns="182854" tIns="146284" rIns="182854" bIns="146284" rtlCol="0">
            <a:spAutoFit/>
          </a:bodyPr>
          <a:lstStyle/>
          <a:p>
            <a:pPr marL="171417" marR="0" lvl="0" indent="-171417" algn="l" defTabSz="914225" rtl="0" eaLnBrk="1" fontAlgn="auto" latinLnBrk="0" hangingPunct="1">
              <a:lnSpc>
                <a:spcPct val="90000"/>
              </a:lnSpc>
              <a:spcBef>
                <a:spcPts val="0"/>
              </a:spcBef>
              <a:spcAft>
                <a:spcPts val="600"/>
              </a:spcAft>
              <a:buClrTx/>
              <a:buSzTx/>
              <a:buFont typeface="Arial" charset="0"/>
              <a:buChar char="•"/>
              <a:tabLst/>
              <a:defRPr/>
            </a:pPr>
            <a:r>
              <a:rPr kumimoji="0" lang="en-US" sz="1200" b="0" i="0" u="none" strike="noStrike" kern="1200" cap="none" spc="0" normalizeH="0" baseline="0" noProof="0">
                <a:ln>
                  <a:noFill/>
                </a:ln>
                <a:solidFill>
                  <a:srgbClr val="3BBA55"/>
                </a:solidFill>
                <a:effectLst/>
                <a:uLnTx/>
                <a:uFillTx/>
                <a:latin typeface="Segoe UI Semilight"/>
                <a:ea typeface="+mn-ea"/>
                <a:cs typeface="+mn-cs"/>
              </a:rPr>
              <a:t>Key</a:t>
            </a:r>
          </a:p>
          <a:p>
            <a:pPr marL="171417" marR="0" lvl="0" indent="-171417" algn="l" defTabSz="914225" rtl="0" eaLnBrk="1" fontAlgn="auto" latinLnBrk="0" hangingPunct="1">
              <a:lnSpc>
                <a:spcPct val="90000"/>
              </a:lnSpc>
              <a:spcBef>
                <a:spcPts val="0"/>
              </a:spcBef>
              <a:spcAft>
                <a:spcPts val="600"/>
              </a:spcAft>
              <a:buClrTx/>
              <a:buSzTx/>
              <a:buFont typeface="Arial" charset="0"/>
              <a:buChar char="•"/>
              <a:tabLst/>
              <a:defRPr/>
            </a:pPr>
            <a:r>
              <a:rPr kumimoji="0" lang="en-US" sz="1200" b="0" i="0" u="none" strike="noStrike" kern="1200" cap="none" spc="0" normalizeH="0" baseline="0" noProof="0">
                <a:ln>
                  <a:noFill/>
                </a:ln>
                <a:solidFill>
                  <a:srgbClr val="3BBA55"/>
                </a:solidFill>
                <a:effectLst/>
                <a:uLnTx/>
                <a:uFillTx/>
                <a:latin typeface="Segoe UI Semilight"/>
                <a:ea typeface="+mn-ea"/>
                <a:cs typeface="+mn-cs"/>
              </a:rPr>
              <a:t>OAuth 2</a:t>
            </a:r>
          </a:p>
          <a:p>
            <a:pPr marL="171417" marR="0" lvl="0" indent="-171417" algn="l" defTabSz="914225" rtl="0" eaLnBrk="1" fontAlgn="auto" latinLnBrk="0" hangingPunct="1">
              <a:lnSpc>
                <a:spcPct val="90000"/>
              </a:lnSpc>
              <a:spcBef>
                <a:spcPts val="0"/>
              </a:spcBef>
              <a:spcAft>
                <a:spcPts val="600"/>
              </a:spcAft>
              <a:buClrTx/>
              <a:buSzTx/>
              <a:buFont typeface="Arial" charset="0"/>
              <a:buChar char="•"/>
              <a:tabLst/>
              <a:defRPr/>
            </a:pPr>
            <a:r>
              <a:rPr kumimoji="0" lang="en-US" sz="1200" b="0" i="0" u="none" strike="noStrike" kern="1200" cap="none" spc="0" normalizeH="0" baseline="0" noProof="0">
                <a:ln>
                  <a:noFill/>
                </a:ln>
                <a:solidFill>
                  <a:srgbClr val="3BBA55"/>
                </a:solidFill>
                <a:effectLst/>
                <a:uLnTx/>
                <a:uFillTx/>
                <a:latin typeface="Segoe UI Semilight"/>
                <a:ea typeface="+mn-ea"/>
                <a:cs typeface="+mn-cs"/>
              </a:rPr>
              <a:t>OpenID Connect</a:t>
            </a:r>
          </a:p>
          <a:p>
            <a:pPr marL="171417" marR="0" lvl="0" indent="-171417" algn="l" defTabSz="914225" rtl="0" eaLnBrk="1" fontAlgn="auto" latinLnBrk="0" hangingPunct="1">
              <a:lnSpc>
                <a:spcPct val="90000"/>
              </a:lnSpc>
              <a:spcBef>
                <a:spcPts val="0"/>
              </a:spcBef>
              <a:spcAft>
                <a:spcPts val="600"/>
              </a:spcAft>
              <a:buClrTx/>
              <a:buSzTx/>
              <a:buFont typeface="Arial" charset="0"/>
              <a:buChar char="•"/>
              <a:tabLst/>
              <a:defRPr/>
            </a:pPr>
            <a:r>
              <a:rPr kumimoji="0" lang="en-US" sz="1200" b="0" i="0" u="none" strike="noStrike" kern="1200" cap="none" spc="0" normalizeH="0" baseline="0" noProof="0">
                <a:ln>
                  <a:noFill/>
                </a:ln>
                <a:solidFill>
                  <a:srgbClr val="3BBA55"/>
                </a:solidFill>
                <a:effectLst/>
                <a:uLnTx/>
                <a:uFillTx/>
                <a:latin typeface="Segoe UI Semilight"/>
                <a:ea typeface="+mn-ea"/>
                <a:cs typeface="+mn-cs"/>
              </a:rPr>
              <a:t>Client certificate</a:t>
            </a:r>
          </a:p>
          <a:p>
            <a:pPr marL="171417" marR="0" lvl="0" indent="-171417" algn="l" defTabSz="914225" rtl="0" eaLnBrk="1" fontAlgn="auto" latinLnBrk="0" hangingPunct="1">
              <a:lnSpc>
                <a:spcPct val="90000"/>
              </a:lnSpc>
              <a:spcBef>
                <a:spcPts val="0"/>
              </a:spcBef>
              <a:spcAft>
                <a:spcPts val="600"/>
              </a:spcAft>
              <a:buClrTx/>
              <a:buSzTx/>
              <a:buFont typeface="Arial" charset="0"/>
              <a:buChar char="•"/>
              <a:tabLst/>
              <a:defRPr/>
            </a:pPr>
            <a:r>
              <a:rPr kumimoji="0" lang="en-US" sz="1200" b="0" i="0" u="none" strike="noStrike" kern="1200" cap="none" spc="0" normalizeH="0" baseline="0" noProof="0">
                <a:ln>
                  <a:noFill/>
                </a:ln>
                <a:solidFill>
                  <a:srgbClr val="3BBA55"/>
                </a:solidFill>
                <a:effectLst/>
                <a:uLnTx/>
                <a:uFillTx/>
                <a:latin typeface="Segoe UI Semilight"/>
                <a:ea typeface="+mn-ea"/>
                <a:cs typeface="+mn-cs"/>
              </a:rPr>
              <a:t>IP filter</a:t>
            </a:r>
          </a:p>
          <a:p>
            <a:pPr marL="171417" marR="0" lvl="0" indent="-171417" algn="l" defTabSz="914225" rtl="0" eaLnBrk="1" fontAlgn="auto" latinLnBrk="0" hangingPunct="1">
              <a:lnSpc>
                <a:spcPct val="90000"/>
              </a:lnSpc>
              <a:spcBef>
                <a:spcPts val="0"/>
              </a:spcBef>
              <a:spcAft>
                <a:spcPts val="600"/>
              </a:spcAft>
              <a:buClrTx/>
              <a:buSzTx/>
              <a:buFont typeface="Arial" charset="0"/>
              <a:buChar char="•"/>
              <a:tabLst/>
              <a:defRPr/>
            </a:pPr>
            <a:r>
              <a:rPr kumimoji="0" lang="en-US" sz="1200" b="0" i="0" u="none" strike="noStrike" kern="1200" cap="none" spc="0" normalizeH="0" baseline="0" noProof="0">
                <a:ln>
                  <a:noFill/>
                </a:ln>
                <a:solidFill>
                  <a:srgbClr val="3BBA55"/>
                </a:solidFill>
                <a:effectLst/>
                <a:uLnTx/>
                <a:uFillTx/>
                <a:latin typeface="Segoe UI Semilight"/>
                <a:ea typeface="+mn-ea"/>
                <a:cs typeface="+mn-cs"/>
              </a:rPr>
              <a:t>Rate limits and quotas</a:t>
            </a:r>
          </a:p>
        </p:txBody>
      </p:sp>
      <p:sp>
        <p:nvSpPr>
          <p:cNvPr id="56" name="TextBox 55"/>
          <p:cNvSpPr txBox="1"/>
          <p:nvPr/>
        </p:nvSpPr>
        <p:spPr>
          <a:xfrm flipH="1">
            <a:off x="2855031" y="5237858"/>
            <a:ext cx="2028412" cy="704708"/>
          </a:xfrm>
          <a:prstGeom prst="rect">
            <a:avLst/>
          </a:prstGeom>
          <a:noFill/>
        </p:spPr>
        <p:txBody>
          <a:bodyPr wrap="square" lIns="182854" tIns="146284" rIns="182854" bIns="146284" rtlCol="0">
            <a:spAutoFit/>
          </a:bodyPr>
          <a:lstStyle/>
          <a:p>
            <a:pPr marL="171417" marR="0" lvl="0" indent="-171417" algn="l" defTabSz="914225" rtl="0" eaLnBrk="1" fontAlgn="auto" latinLnBrk="0" hangingPunct="1">
              <a:lnSpc>
                <a:spcPct val="90000"/>
              </a:lnSpc>
              <a:spcBef>
                <a:spcPts val="0"/>
              </a:spcBef>
              <a:spcAft>
                <a:spcPts val="600"/>
              </a:spcAft>
              <a:buClrTx/>
              <a:buSzTx/>
              <a:buFont typeface="Arial" charset="0"/>
              <a:buChar char="•"/>
              <a:tabLst/>
              <a:defRPr/>
            </a:pPr>
            <a:r>
              <a:rPr kumimoji="0" lang="en-US" sz="1200" b="0" i="0" u="none" strike="noStrike" kern="1200" cap="none" spc="0" normalizeH="0" baseline="0" noProof="0">
                <a:ln>
                  <a:noFill/>
                </a:ln>
                <a:solidFill>
                  <a:srgbClr val="4885EC"/>
                </a:solidFill>
                <a:effectLst/>
                <a:uLnTx/>
                <a:uFillTx/>
                <a:latin typeface="Segoe UI Semilight"/>
                <a:ea typeface="+mn-ea"/>
                <a:cs typeface="+mn-cs"/>
              </a:rPr>
              <a:t>Azure account</a:t>
            </a:r>
          </a:p>
          <a:p>
            <a:pPr marL="171417" marR="0" lvl="0" indent="-171417" algn="l" defTabSz="914225" rtl="0" eaLnBrk="1" fontAlgn="auto" latinLnBrk="0" hangingPunct="1">
              <a:lnSpc>
                <a:spcPct val="90000"/>
              </a:lnSpc>
              <a:spcBef>
                <a:spcPts val="0"/>
              </a:spcBef>
              <a:spcAft>
                <a:spcPts val="600"/>
              </a:spcAft>
              <a:buClrTx/>
              <a:buSzTx/>
              <a:buFont typeface="Arial" charset="0"/>
              <a:buChar char="•"/>
              <a:tabLst/>
              <a:defRPr/>
            </a:pPr>
            <a:r>
              <a:rPr kumimoji="0" lang="en-US" sz="1200" b="0" i="0" u="none" strike="noStrike" kern="1200" cap="none" spc="0" normalizeH="0" baseline="0" noProof="0">
                <a:ln>
                  <a:noFill/>
                </a:ln>
                <a:solidFill>
                  <a:srgbClr val="4885EC"/>
                </a:solidFill>
                <a:effectLst/>
                <a:uLnTx/>
                <a:uFillTx/>
                <a:latin typeface="Segoe UI Semilight"/>
                <a:ea typeface="+mn-ea"/>
                <a:cs typeface="+mn-cs"/>
              </a:rPr>
              <a:t>RBAC</a:t>
            </a:r>
          </a:p>
        </p:txBody>
      </p:sp>
      <p:sp>
        <p:nvSpPr>
          <p:cNvPr id="57" name="TextBox 56"/>
          <p:cNvSpPr txBox="1"/>
          <p:nvPr/>
        </p:nvSpPr>
        <p:spPr>
          <a:xfrm flipH="1">
            <a:off x="7960508" y="3149783"/>
            <a:ext cx="1799881" cy="1450704"/>
          </a:xfrm>
          <a:prstGeom prst="rect">
            <a:avLst/>
          </a:prstGeom>
          <a:solidFill>
            <a:srgbClr val="E6E6E6">
              <a:alpha val="0"/>
            </a:srgbClr>
          </a:solidFill>
        </p:spPr>
        <p:txBody>
          <a:bodyPr wrap="square" lIns="182854" tIns="146284" rIns="182854" bIns="146284" rtlCol="0">
            <a:spAutoFit/>
          </a:bodyPr>
          <a:lstStyle/>
          <a:p>
            <a:pPr marL="171417" marR="0" lvl="0" indent="-171417" algn="l" defTabSz="914225" rtl="0" eaLnBrk="1" fontAlgn="auto" latinLnBrk="0" hangingPunct="1">
              <a:lnSpc>
                <a:spcPct val="90000"/>
              </a:lnSpc>
              <a:spcBef>
                <a:spcPts val="0"/>
              </a:spcBef>
              <a:spcAft>
                <a:spcPts val="600"/>
              </a:spcAft>
              <a:buClrTx/>
              <a:buSzTx/>
              <a:buFont typeface="Arial" charset="0"/>
              <a:buChar char="•"/>
              <a:tabLst/>
              <a:defRPr/>
            </a:pPr>
            <a:r>
              <a:rPr kumimoji="0" lang="en-US" sz="1200" b="0" i="0" u="none" strike="noStrike" kern="1200" cap="none" spc="0" normalizeH="0" baseline="0" noProof="0">
                <a:ln>
                  <a:noFill/>
                </a:ln>
                <a:solidFill>
                  <a:srgbClr val="3BBA55"/>
                </a:solidFill>
                <a:effectLst/>
                <a:uLnTx/>
                <a:uFillTx/>
                <a:latin typeface="Segoe UI Semilight"/>
                <a:ea typeface="+mn-ea"/>
                <a:cs typeface="+mn-cs"/>
              </a:rPr>
              <a:t>HTTP Basic</a:t>
            </a:r>
          </a:p>
          <a:p>
            <a:pPr marL="171417" marR="0" lvl="0" indent="-171417" algn="l" defTabSz="914225" rtl="0" eaLnBrk="1" fontAlgn="auto" latinLnBrk="0" hangingPunct="1">
              <a:lnSpc>
                <a:spcPct val="90000"/>
              </a:lnSpc>
              <a:spcBef>
                <a:spcPts val="0"/>
              </a:spcBef>
              <a:spcAft>
                <a:spcPts val="600"/>
              </a:spcAft>
              <a:buClrTx/>
              <a:buSzTx/>
              <a:buFont typeface="Arial" charset="0"/>
              <a:buChar char="•"/>
              <a:tabLst/>
              <a:defRPr/>
            </a:pPr>
            <a:r>
              <a:rPr kumimoji="0" lang="en-US" sz="1200" b="0" i="0" u="none" strike="noStrike" kern="1200" cap="none" spc="0" normalizeH="0" baseline="0" noProof="0">
                <a:ln>
                  <a:noFill/>
                </a:ln>
                <a:solidFill>
                  <a:srgbClr val="3BBA55"/>
                </a:solidFill>
                <a:effectLst/>
                <a:uLnTx/>
                <a:uFillTx/>
                <a:latin typeface="Segoe UI Semilight"/>
                <a:ea typeface="+mn-ea"/>
                <a:cs typeface="+mn-cs"/>
              </a:rPr>
              <a:t>Mutual certificate</a:t>
            </a:r>
          </a:p>
          <a:p>
            <a:pPr marL="171417" marR="0" lvl="0" indent="-171417" algn="l" defTabSz="914225" rtl="0" eaLnBrk="1" fontAlgn="auto" latinLnBrk="0" hangingPunct="1">
              <a:lnSpc>
                <a:spcPct val="90000"/>
              </a:lnSpc>
              <a:spcBef>
                <a:spcPts val="0"/>
              </a:spcBef>
              <a:spcAft>
                <a:spcPts val="600"/>
              </a:spcAft>
              <a:buClrTx/>
              <a:buSzTx/>
              <a:buFont typeface="Arial" charset="0"/>
              <a:buChar char="•"/>
              <a:tabLst/>
              <a:defRPr/>
            </a:pPr>
            <a:r>
              <a:rPr kumimoji="0" lang="en-US" sz="1200" b="0" i="0" u="none" strike="noStrike" kern="1200" cap="none" spc="0" normalizeH="0" baseline="0" noProof="0">
                <a:ln>
                  <a:noFill/>
                </a:ln>
                <a:solidFill>
                  <a:srgbClr val="3BBA55"/>
                </a:solidFill>
                <a:effectLst/>
                <a:uLnTx/>
                <a:uFillTx/>
                <a:latin typeface="Segoe UI Semilight"/>
                <a:ea typeface="+mn-ea"/>
                <a:cs typeface="+mn-cs"/>
              </a:rPr>
              <a:t>Shared secret</a:t>
            </a:r>
          </a:p>
          <a:p>
            <a:pPr marL="171417" marR="0" lvl="0" indent="-171417" algn="l" defTabSz="914225" rtl="0" eaLnBrk="1" fontAlgn="auto" latinLnBrk="0" hangingPunct="1">
              <a:lnSpc>
                <a:spcPct val="90000"/>
              </a:lnSpc>
              <a:spcBef>
                <a:spcPts val="0"/>
              </a:spcBef>
              <a:spcAft>
                <a:spcPts val="600"/>
              </a:spcAft>
              <a:buClrTx/>
              <a:buSzTx/>
              <a:buFont typeface="Arial" charset="0"/>
              <a:buChar char="•"/>
              <a:tabLst/>
              <a:defRPr/>
            </a:pPr>
            <a:r>
              <a:rPr kumimoji="0" lang="en-US" sz="1200" b="0" i="0" u="none" strike="noStrike" kern="1200" cap="none" spc="0" normalizeH="0" baseline="0" noProof="0">
                <a:ln>
                  <a:noFill/>
                </a:ln>
                <a:solidFill>
                  <a:srgbClr val="3BBA55"/>
                </a:solidFill>
                <a:effectLst/>
                <a:uLnTx/>
                <a:uFillTx/>
                <a:latin typeface="Segoe UI Semilight"/>
                <a:ea typeface="+mn-ea"/>
                <a:cs typeface="+mn-cs"/>
              </a:rPr>
              <a:t>IP filter</a:t>
            </a:r>
          </a:p>
          <a:p>
            <a:pPr marL="171417" marR="0" lvl="0" indent="-171417" algn="l" defTabSz="914225" rtl="0" eaLnBrk="1" fontAlgn="auto" latinLnBrk="0" hangingPunct="1">
              <a:lnSpc>
                <a:spcPct val="90000"/>
              </a:lnSpc>
              <a:spcBef>
                <a:spcPts val="0"/>
              </a:spcBef>
              <a:spcAft>
                <a:spcPts val="600"/>
              </a:spcAft>
              <a:buClrTx/>
              <a:buSzTx/>
              <a:buFont typeface="Arial" charset="0"/>
              <a:buChar char="•"/>
              <a:tabLst/>
              <a:defRPr/>
            </a:pPr>
            <a:r>
              <a:rPr kumimoji="0" lang="en-US" sz="1200" b="0" i="0" u="none" strike="noStrike" kern="1200" cap="none" spc="0" normalizeH="0" baseline="0" noProof="0">
                <a:ln>
                  <a:noFill/>
                </a:ln>
                <a:solidFill>
                  <a:srgbClr val="3BBA55"/>
                </a:solidFill>
                <a:effectLst/>
                <a:uLnTx/>
                <a:uFillTx/>
                <a:latin typeface="Segoe UI Semilight"/>
                <a:ea typeface="+mn-ea"/>
                <a:cs typeface="+mn-cs"/>
              </a:rPr>
              <a:t>VNET/NSG</a:t>
            </a:r>
          </a:p>
        </p:txBody>
      </p:sp>
      <p:sp>
        <p:nvSpPr>
          <p:cNvPr id="76" name="Rectangle 75"/>
          <p:cNvSpPr/>
          <p:nvPr/>
        </p:nvSpPr>
        <p:spPr bwMode="auto">
          <a:xfrm rot="5400000">
            <a:off x="4039950" y="2544102"/>
            <a:ext cx="5206883" cy="27316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rot="5400000">
            <a:off x="5888337" y="1215793"/>
            <a:ext cx="1506659" cy="2189511"/>
          </a:xfrm>
          <a:prstGeom prst="rect">
            <a:avLst/>
          </a:prstGeom>
          <a:solidFill>
            <a:srgbClr val="DB47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Rectangle 77"/>
          <p:cNvSpPr/>
          <p:nvPr/>
        </p:nvSpPr>
        <p:spPr bwMode="auto">
          <a:xfrm rot="5400000">
            <a:off x="5888337" y="2815075"/>
            <a:ext cx="1506659" cy="2189511"/>
          </a:xfrm>
          <a:prstGeom prst="rect">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Rectangle 78"/>
          <p:cNvSpPr/>
          <p:nvPr/>
        </p:nvSpPr>
        <p:spPr bwMode="auto">
          <a:xfrm rot="5400000">
            <a:off x="5888338" y="4414356"/>
            <a:ext cx="1506659" cy="2189511"/>
          </a:xfrm>
          <a:prstGeom prst="rect">
            <a:avLst/>
          </a:prstGeom>
          <a:solidFill>
            <a:srgbClr val="488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TextBox 79"/>
          <p:cNvSpPr txBox="1"/>
          <p:nvPr/>
        </p:nvSpPr>
        <p:spPr>
          <a:xfrm>
            <a:off x="5546908" y="1707966"/>
            <a:ext cx="2189512" cy="544688"/>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light"/>
                <a:ea typeface="+mn-ea"/>
                <a:cs typeface="+mn-cs"/>
              </a:rPr>
              <a:t>Developer portal</a:t>
            </a:r>
          </a:p>
        </p:txBody>
      </p:sp>
      <p:sp>
        <p:nvSpPr>
          <p:cNvPr id="81" name="TextBox 80"/>
          <p:cNvSpPr txBox="1"/>
          <p:nvPr/>
        </p:nvSpPr>
        <p:spPr>
          <a:xfrm>
            <a:off x="5546911" y="4836322"/>
            <a:ext cx="2189511" cy="544688"/>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light"/>
                <a:ea typeface="+mn-ea"/>
                <a:cs typeface="+mn-cs"/>
              </a:rPr>
              <a:t>Azure portal</a:t>
            </a:r>
          </a:p>
        </p:txBody>
      </p:sp>
      <p:sp>
        <p:nvSpPr>
          <p:cNvPr id="82" name="TextBox 81"/>
          <p:cNvSpPr txBox="1"/>
          <p:nvPr/>
        </p:nvSpPr>
        <p:spPr>
          <a:xfrm>
            <a:off x="5546909" y="3268561"/>
            <a:ext cx="2189512" cy="544688"/>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light"/>
                <a:ea typeface="+mn-ea"/>
                <a:cs typeface="+mn-cs"/>
              </a:rPr>
              <a:t>Gateway</a:t>
            </a:r>
          </a:p>
        </p:txBody>
      </p:sp>
      <p:sp>
        <p:nvSpPr>
          <p:cNvPr id="83" name="TextBox 82"/>
          <p:cNvSpPr txBox="1"/>
          <p:nvPr/>
        </p:nvSpPr>
        <p:spPr>
          <a:xfrm flipH="1">
            <a:off x="5546905" y="5526942"/>
            <a:ext cx="2189512" cy="489296"/>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Light"/>
                <a:ea typeface="+mn-ea"/>
                <a:cs typeface="+mn-cs"/>
              </a:rPr>
              <a:t>Publish</a:t>
            </a:r>
          </a:p>
        </p:txBody>
      </p:sp>
      <p:sp>
        <p:nvSpPr>
          <p:cNvPr id="84" name="TextBox 83"/>
          <p:cNvSpPr txBox="1"/>
          <p:nvPr/>
        </p:nvSpPr>
        <p:spPr>
          <a:xfrm flipH="1">
            <a:off x="5553487" y="3983902"/>
            <a:ext cx="2182932" cy="489296"/>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Light"/>
                <a:ea typeface="+mn-ea"/>
                <a:cs typeface="+mn-cs"/>
              </a:rPr>
              <a:t>Mediate</a:t>
            </a:r>
          </a:p>
        </p:txBody>
      </p:sp>
      <p:sp>
        <p:nvSpPr>
          <p:cNvPr id="85" name="TextBox 84"/>
          <p:cNvSpPr txBox="1"/>
          <p:nvPr/>
        </p:nvSpPr>
        <p:spPr>
          <a:xfrm flipH="1">
            <a:off x="5546908" y="2411479"/>
            <a:ext cx="2189513" cy="489296"/>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Light"/>
                <a:ea typeface="+mn-ea"/>
                <a:cs typeface="+mn-cs"/>
              </a:rPr>
              <a:t>Consume</a:t>
            </a:r>
          </a:p>
        </p:txBody>
      </p:sp>
      <p:pic>
        <p:nvPicPr>
          <p:cNvPr id="86" name="Picture 8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58975" y="872972"/>
            <a:ext cx="645033" cy="645033"/>
          </a:xfrm>
          <a:prstGeom prst="rect">
            <a:avLst/>
          </a:prstGeom>
        </p:spPr>
      </p:pic>
    </p:spTree>
    <p:extLst>
      <p:ext uri="{BB962C8B-B14F-4D97-AF65-F5344CB8AC3E}">
        <p14:creationId xmlns:p14="http://schemas.microsoft.com/office/powerpoint/2010/main" val="205185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par>
                          <p:cTn id="8" fill="hold">
                            <p:stCondLst>
                              <p:cond delay="500"/>
                            </p:stCondLst>
                            <p:childTnLst>
                              <p:par>
                                <p:cTn id="9" presetID="9" presetClass="entr" presetSubtype="0" fill="hold" grpId="0" nodeType="afterEffect">
                                  <p:stCondLst>
                                    <p:cond delay="100"/>
                                  </p:stCondLst>
                                  <p:childTnLst>
                                    <p:set>
                                      <p:cBhvr>
                                        <p:cTn id="10" dur="1" fill="hold">
                                          <p:stCondLst>
                                            <p:cond delay="0"/>
                                          </p:stCondLst>
                                        </p:cTn>
                                        <p:tgtEl>
                                          <p:spTgt spid="52"/>
                                        </p:tgtEl>
                                        <p:attrNameLst>
                                          <p:attrName>style.visibility</p:attrName>
                                        </p:attrNameLst>
                                      </p:cBhvr>
                                      <p:to>
                                        <p:strVal val="visible"/>
                                      </p:to>
                                    </p:set>
                                    <p:animEffect transition="in" filter="dissolve">
                                      <p:cBhvr>
                                        <p:cTn id="11" dur="250"/>
                                        <p:tgtEl>
                                          <p:spTgt spid="52"/>
                                        </p:tgtEl>
                                      </p:cBhvr>
                                    </p:animEffect>
                                  </p:childTnLst>
                                </p:cTn>
                              </p:par>
                            </p:childTnLst>
                          </p:cTn>
                        </p:par>
                        <p:par>
                          <p:cTn id="12" fill="hold">
                            <p:stCondLst>
                              <p:cond delay="850"/>
                            </p:stCondLst>
                            <p:childTnLst>
                              <p:par>
                                <p:cTn id="13" presetID="9" presetClass="entr" presetSubtype="0" fill="hold" grpId="0" nodeType="afterEffect">
                                  <p:stCondLst>
                                    <p:cond delay="100"/>
                                  </p:stCondLst>
                                  <p:childTnLst>
                                    <p:set>
                                      <p:cBhvr>
                                        <p:cTn id="14" dur="1" fill="hold">
                                          <p:stCondLst>
                                            <p:cond delay="0"/>
                                          </p:stCondLst>
                                        </p:cTn>
                                        <p:tgtEl>
                                          <p:spTgt spid="49"/>
                                        </p:tgtEl>
                                        <p:attrNameLst>
                                          <p:attrName>style.visibility</p:attrName>
                                        </p:attrNameLst>
                                      </p:cBhvr>
                                      <p:to>
                                        <p:strVal val="visible"/>
                                      </p:to>
                                    </p:set>
                                    <p:animEffect transition="in" filter="dissolve">
                                      <p:cBhvr>
                                        <p:cTn id="15" dur="250"/>
                                        <p:tgtEl>
                                          <p:spTgt spid="49"/>
                                        </p:tgtEl>
                                      </p:cBhvr>
                                    </p:animEffect>
                                  </p:childTnLst>
                                </p:cTn>
                              </p:par>
                            </p:childTnLst>
                          </p:cTn>
                        </p:par>
                        <p:par>
                          <p:cTn id="16" fill="hold">
                            <p:stCondLst>
                              <p:cond delay="1200"/>
                            </p:stCondLst>
                            <p:childTnLst>
                              <p:par>
                                <p:cTn id="17" presetID="9" presetClass="entr" presetSubtype="0" fill="hold" grpId="0" nodeType="afterEffect">
                                  <p:stCondLst>
                                    <p:cond delay="100"/>
                                  </p:stCondLst>
                                  <p:childTnLst>
                                    <p:set>
                                      <p:cBhvr>
                                        <p:cTn id="18" dur="1" fill="hold">
                                          <p:stCondLst>
                                            <p:cond delay="0"/>
                                          </p:stCondLst>
                                        </p:cTn>
                                        <p:tgtEl>
                                          <p:spTgt spid="51"/>
                                        </p:tgtEl>
                                        <p:attrNameLst>
                                          <p:attrName>style.visibility</p:attrName>
                                        </p:attrNameLst>
                                      </p:cBhvr>
                                      <p:to>
                                        <p:strVal val="visible"/>
                                      </p:to>
                                    </p:set>
                                    <p:animEffect transition="in" filter="dissolve">
                                      <p:cBhvr>
                                        <p:cTn id="19" dur="250"/>
                                        <p:tgtEl>
                                          <p:spTgt spid="5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xit" presetSubtype="0" fill="hold" grpId="1" nodeType="clickEffect">
                                  <p:stCondLst>
                                    <p:cond delay="0"/>
                                  </p:stCondLst>
                                  <p:childTnLst>
                                    <p:animEffect transition="out" filter="dissolve">
                                      <p:cBhvr>
                                        <p:cTn id="23" dur="500"/>
                                        <p:tgtEl>
                                          <p:spTgt spid="50"/>
                                        </p:tgtEl>
                                      </p:cBhvr>
                                    </p:animEffect>
                                    <p:set>
                                      <p:cBhvr>
                                        <p:cTn id="24" dur="1" fill="hold">
                                          <p:stCondLst>
                                            <p:cond delay="499"/>
                                          </p:stCondLst>
                                        </p:cTn>
                                        <p:tgtEl>
                                          <p:spTgt spid="50"/>
                                        </p:tgtEl>
                                        <p:attrNameLst>
                                          <p:attrName>style.visibility</p:attrName>
                                        </p:attrNameLst>
                                      </p:cBhvr>
                                      <p:to>
                                        <p:strVal val="hidden"/>
                                      </p:to>
                                    </p:set>
                                  </p:childTnLst>
                                </p:cTn>
                              </p:par>
                              <p:par>
                                <p:cTn id="25" presetID="9"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dissolv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1" nodeType="clickEffect">
                                  <p:stCondLst>
                                    <p:cond delay="0"/>
                                  </p:stCondLst>
                                  <p:childTnLst>
                                    <p:animEffect transition="out" filter="dissolve">
                                      <p:cBhvr>
                                        <p:cTn id="31" dur="500"/>
                                        <p:tgtEl>
                                          <p:spTgt spid="52"/>
                                        </p:tgtEl>
                                      </p:cBhvr>
                                    </p:animEffect>
                                    <p:set>
                                      <p:cBhvr>
                                        <p:cTn id="32" dur="1" fill="hold">
                                          <p:stCondLst>
                                            <p:cond delay="499"/>
                                          </p:stCondLst>
                                        </p:cTn>
                                        <p:tgtEl>
                                          <p:spTgt spid="52"/>
                                        </p:tgtEl>
                                        <p:attrNameLst>
                                          <p:attrName>style.visibility</p:attrName>
                                        </p:attrNameLst>
                                      </p:cBhvr>
                                      <p:to>
                                        <p:strVal val="hidden"/>
                                      </p:to>
                                    </p:set>
                                  </p:childTnLst>
                                </p:cTn>
                              </p:par>
                              <p:par>
                                <p:cTn id="33" presetID="9"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dissolv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xit" presetSubtype="0" fill="hold" grpId="1" nodeType="clickEffect">
                                  <p:stCondLst>
                                    <p:cond delay="0"/>
                                  </p:stCondLst>
                                  <p:childTnLst>
                                    <p:animEffect transition="out" filter="dissolve">
                                      <p:cBhvr>
                                        <p:cTn id="39" dur="500"/>
                                        <p:tgtEl>
                                          <p:spTgt spid="49"/>
                                        </p:tgtEl>
                                      </p:cBhvr>
                                    </p:animEffect>
                                    <p:set>
                                      <p:cBhvr>
                                        <p:cTn id="40" dur="1" fill="hold">
                                          <p:stCondLst>
                                            <p:cond delay="499"/>
                                          </p:stCondLst>
                                        </p:cTn>
                                        <p:tgtEl>
                                          <p:spTgt spid="49"/>
                                        </p:tgtEl>
                                        <p:attrNameLst>
                                          <p:attrName>style.visibility</p:attrName>
                                        </p:attrNameLst>
                                      </p:cBhvr>
                                      <p:to>
                                        <p:strVal val="hidden"/>
                                      </p:to>
                                    </p:set>
                                  </p:childTnLst>
                                </p:cTn>
                              </p:par>
                              <p:par>
                                <p:cTn id="41" presetID="9"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dissolve">
                                      <p:cBhvr>
                                        <p:cTn id="43" dur="500"/>
                                        <p:tgtEl>
                                          <p:spTgt spid="56"/>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xit" presetSubtype="0" fill="hold" grpId="1" nodeType="clickEffect">
                                  <p:stCondLst>
                                    <p:cond delay="0"/>
                                  </p:stCondLst>
                                  <p:childTnLst>
                                    <p:animEffect transition="out" filter="dissolve">
                                      <p:cBhvr>
                                        <p:cTn id="47" dur="500"/>
                                        <p:tgtEl>
                                          <p:spTgt spid="51"/>
                                        </p:tgtEl>
                                      </p:cBhvr>
                                    </p:animEffect>
                                    <p:set>
                                      <p:cBhvr>
                                        <p:cTn id="48" dur="1" fill="hold">
                                          <p:stCondLst>
                                            <p:cond delay="499"/>
                                          </p:stCondLst>
                                        </p:cTn>
                                        <p:tgtEl>
                                          <p:spTgt spid="51"/>
                                        </p:tgtEl>
                                        <p:attrNameLst>
                                          <p:attrName>style.visibility</p:attrName>
                                        </p:attrNameLst>
                                      </p:cBhvr>
                                      <p:to>
                                        <p:strVal val="hidden"/>
                                      </p:to>
                                    </p:set>
                                  </p:childTnLst>
                                </p:cTn>
                              </p:par>
                              <p:par>
                                <p:cTn id="49" presetID="9"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dissolve">
                                      <p:cBhvr>
                                        <p:cTn id="5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animBg="1"/>
      <p:bldP spid="50" grpId="1" animBg="1"/>
      <p:bldP spid="51" grpId="0" animBg="1"/>
      <p:bldP spid="51" grpId="1" animBg="1"/>
      <p:bldP spid="52" grpId="0" animBg="1"/>
      <p:bldP spid="52" grpId="1" animBg="1"/>
      <p:bldP spid="54" grpId="0"/>
      <p:bldP spid="55" grpId="0"/>
      <p:bldP spid="56" grpId="0"/>
      <p:bldP spid="57"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VNETs and Hybrid</a:t>
            </a:r>
          </a:p>
        </p:txBody>
      </p:sp>
      <p:sp>
        <p:nvSpPr>
          <p:cNvPr id="4" name="Rectangle 3"/>
          <p:cNvSpPr/>
          <p:nvPr/>
        </p:nvSpPr>
        <p:spPr bwMode="auto">
          <a:xfrm rot="5400000">
            <a:off x="4039950" y="2544102"/>
            <a:ext cx="5206883" cy="27316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bwMode="auto">
          <a:xfrm rot="5400000">
            <a:off x="5888337" y="2815075"/>
            <a:ext cx="1506659" cy="2189511"/>
          </a:xfrm>
          <a:prstGeom prst="rect">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TextBox 25"/>
          <p:cNvSpPr txBox="1"/>
          <p:nvPr/>
        </p:nvSpPr>
        <p:spPr>
          <a:xfrm>
            <a:off x="5546909" y="3268561"/>
            <a:ext cx="2189512" cy="544688"/>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light"/>
                <a:ea typeface="+mn-ea"/>
                <a:cs typeface="+mn-cs"/>
              </a:rPr>
              <a:t>Gateway</a:t>
            </a:r>
          </a:p>
        </p:txBody>
      </p:sp>
      <p:sp>
        <p:nvSpPr>
          <p:cNvPr id="28" name="TextBox 27"/>
          <p:cNvSpPr txBox="1"/>
          <p:nvPr/>
        </p:nvSpPr>
        <p:spPr>
          <a:xfrm flipH="1">
            <a:off x="5553487" y="3983902"/>
            <a:ext cx="2182932" cy="489296"/>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Light"/>
                <a:ea typeface="+mn-ea"/>
                <a:cs typeface="+mn-cs"/>
              </a:rPr>
              <a:t>Mediate</a:t>
            </a:r>
          </a:p>
        </p:txBody>
      </p:sp>
      <p:sp>
        <p:nvSpPr>
          <p:cNvPr id="30" name="Down Arrow 29"/>
          <p:cNvSpPr/>
          <p:nvPr/>
        </p:nvSpPr>
        <p:spPr bwMode="auto">
          <a:xfrm rot="16200000">
            <a:off x="9377024" y="3803680"/>
            <a:ext cx="346007" cy="243509"/>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8975" y="872972"/>
            <a:ext cx="645033" cy="645033"/>
          </a:xfrm>
          <a:prstGeom prst="rect">
            <a:avLst/>
          </a:prstGeom>
        </p:spPr>
      </p:pic>
      <p:sp>
        <p:nvSpPr>
          <p:cNvPr id="46" name="Down Arrow 45"/>
          <p:cNvSpPr/>
          <p:nvPr/>
        </p:nvSpPr>
        <p:spPr bwMode="auto">
          <a:xfrm rot="16200000">
            <a:off x="2148754" y="3753054"/>
            <a:ext cx="346007" cy="243509"/>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TextBox 46"/>
          <p:cNvSpPr txBox="1"/>
          <p:nvPr/>
        </p:nvSpPr>
        <p:spPr>
          <a:xfrm flipH="1">
            <a:off x="290770" y="4380761"/>
            <a:ext cx="2448046" cy="489296"/>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1</a:t>
            </a:r>
            <a:r>
              <a:rPr kumimoji="0" lang="en-US" sz="1400" b="0" i="0" u="none" strike="noStrike" kern="1200" cap="none" spc="0" normalizeH="0" baseline="30000" noProof="0">
                <a:ln>
                  <a:noFill/>
                </a:ln>
                <a:gradFill>
                  <a:gsLst>
                    <a:gs pos="2917">
                      <a:srgbClr val="353535"/>
                    </a:gs>
                    <a:gs pos="30000">
                      <a:srgbClr val="353535"/>
                    </a:gs>
                  </a:gsLst>
                  <a:lin ang="5400000" scaled="0"/>
                </a:gradFill>
                <a:effectLst/>
                <a:uLnTx/>
                <a:uFillTx/>
                <a:latin typeface="Segoe UI Light"/>
                <a:ea typeface="+mn-ea"/>
                <a:cs typeface="+mn-cs"/>
              </a:rPr>
              <a:t>st</a:t>
            </a: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 and 3</a:t>
            </a:r>
            <a:r>
              <a:rPr kumimoji="0" lang="en-US" sz="1400" b="0" i="0" u="none" strike="noStrike" kern="1200" cap="none" spc="0" normalizeH="0" baseline="30000" noProof="0">
                <a:ln>
                  <a:noFill/>
                </a:ln>
                <a:gradFill>
                  <a:gsLst>
                    <a:gs pos="2917">
                      <a:srgbClr val="353535"/>
                    </a:gs>
                    <a:gs pos="30000">
                      <a:srgbClr val="353535"/>
                    </a:gs>
                  </a:gsLst>
                  <a:lin ang="5400000" scaled="0"/>
                </a:gradFill>
                <a:effectLst/>
                <a:uLnTx/>
                <a:uFillTx/>
                <a:latin typeface="Segoe UI Light"/>
                <a:ea typeface="+mn-ea"/>
                <a:cs typeface="+mn-cs"/>
              </a:rPr>
              <a:t>rd</a:t>
            </a: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 party apps</a:t>
            </a:r>
          </a:p>
        </p:txBody>
      </p:sp>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699" y="3178213"/>
            <a:ext cx="1377810" cy="1377810"/>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4770" y="3651662"/>
            <a:ext cx="607833" cy="607833"/>
          </a:xfrm>
          <a:prstGeom prst="rect">
            <a:avLst/>
          </a:prstGeom>
        </p:spPr>
      </p:pic>
      <p:sp>
        <p:nvSpPr>
          <p:cNvPr id="3" name="Rectangle 2"/>
          <p:cNvSpPr/>
          <p:nvPr/>
        </p:nvSpPr>
        <p:spPr bwMode="auto">
          <a:xfrm>
            <a:off x="5048302" y="2926064"/>
            <a:ext cx="5698756" cy="1943993"/>
          </a:xfrm>
          <a:prstGeom prst="rect">
            <a:avLst/>
          </a:prstGeom>
          <a:noFill/>
          <a:ln w="28575">
            <a:solidFill>
              <a:srgbClr val="0179D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Rectangle 42"/>
          <p:cNvSpPr/>
          <p:nvPr/>
        </p:nvSpPr>
        <p:spPr bwMode="auto">
          <a:xfrm>
            <a:off x="3967392" y="2926063"/>
            <a:ext cx="6779667" cy="1943993"/>
          </a:xfrm>
          <a:prstGeom prst="rect">
            <a:avLst/>
          </a:prstGeom>
          <a:noFill/>
          <a:ln w="28575">
            <a:solidFill>
              <a:srgbClr val="0179D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4" name="Group 43"/>
          <p:cNvGrpSpPr/>
          <p:nvPr/>
        </p:nvGrpSpPr>
        <p:grpSpPr>
          <a:xfrm>
            <a:off x="4018852" y="3469425"/>
            <a:ext cx="1006962" cy="909604"/>
            <a:chOff x="3706490" y="3311319"/>
            <a:chExt cx="678160" cy="612592"/>
          </a:xfrm>
          <a:noFill/>
        </p:grpSpPr>
        <p:sp>
          <p:nvSpPr>
            <p:cNvPr id="45" name="Rectangle 44"/>
            <p:cNvSpPr/>
            <p:nvPr/>
          </p:nvSpPr>
          <p:spPr bwMode="auto">
            <a:xfrm>
              <a:off x="3706490" y="3311319"/>
              <a:ext cx="678160" cy="612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0"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3299" y="3385344"/>
              <a:ext cx="464541" cy="464541"/>
            </a:xfrm>
            <a:prstGeom prst="rect">
              <a:avLst/>
            </a:prstGeom>
            <a:grpFill/>
          </p:spPr>
        </p:pic>
      </p:grpSp>
      <p:pic>
        <p:nvPicPr>
          <p:cNvPr id="51" name="Picture 50"/>
          <p:cNvPicPr>
            <a:picLocks noChangeAspect="1"/>
          </p:cNvPicPr>
          <p:nvPr/>
        </p:nvPicPr>
        <p:blipFill>
          <a:blip r:embed="rId7">
            <a:duotone>
              <a:srgbClr val="D2D2D2">
                <a:shade val="45000"/>
                <a:satMod val="135000"/>
              </a:srgbClr>
              <a:prstClr val="white"/>
            </a:duotone>
            <a:extLst>
              <a:ext uri="{BEBA8EAE-BF5A-486C-A8C5-ECC9F3942E4B}">
                <a14:imgProps xmlns:a14="http://schemas.microsoft.com/office/drawing/2010/main">
                  <a14:imgLayer r:embed="rId8">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237533" y="833903"/>
            <a:ext cx="1470364" cy="1470364"/>
          </a:xfrm>
          <a:prstGeom prst="rect">
            <a:avLst/>
          </a:prstGeom>
        </p:spPr>
      </p:pic>
      <p:grpSp>
        <p:nvGrpSpPr>
          <p:cNvPr id="53" name="Group 52"/>
          <p:cNvGrpSpPr/>
          <p:nvPr/>
        </p:nvGrpSpPr>
        <p:grpSpPr>
          <a:xfrm>
            <a:off x="9417244" y="1753513"/>
            <a:ext cx="1161579" cy="1049272"/>
            <a:chOff x="8278263" y="5986583"/>
            <a:chExt cx="678160" cy="612592"/>
          </a:xfrm>
          <a:noFill/>
        </p:grpSpPr>
        <p:sp>
          <p:nvSpPr>
            <p:cNvPr id="54" name="Rectangle 53"/>
            <p:cNvSpPr/>
            <p:nvPr/>
          </p:nvSpPr>
          <p:spPr bwMode="auto">
            <a:xfrm>
              <a:off x="8278263" y="5986583"/>
              <a:ext cx="678160" cy="612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5" name="Picture 5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98461" y="6073997"/>
              <a:ext cx="437763" cy="437763"/>
            </a:xfrm>
            <a:prstGeom prst="rect">
              <a:avLst/>
            </a:prstGeom>
            <a:grpFill/>
          </p:spPr>
        </p:pic>
      </p:grpSp>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01764" y="2288261"/>
            <a:ext cx="776734" cy="776734"/>
          </a:xfrm>
          <a:prstGeom prst="rect">
            <a:avLst/>
          </a:prstGeom>
        </p:spPr>
      </p:pic>
      <p:sp>
        <p:nvSpPr>
          <p:cNvPr id="56" name="Down Arrow 55"/>
          <p:cNvSpPr/>
          <p:nvPr/>
        </p:nvSpPr>
        <p:spPr bwMode="auto">
          <a:xfrm rot="13334853">
            <a:off x="8426009" y="3134703"/>
            <a:ext cx="346007" cy="243509"/>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TextBox 57"/>
          <p:cNvSpPr txBox="1"/>
          <p:nvPr/>
        </p:nvSpPr>
        <p:spPr>
          <a:xfrm flipH="1">
            <a:off x="8797701" y="1828735"/>
            <a:ext cx="847983" cy="489296"/>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0179D6"/>
                </a:solidFill>
                <a:effectLst/>
                <a:uLnTx/>
                <a:uFillTx/>
                <a:latin typeface="Segoe UI Light"/>
                <a:ea typeface="+mn-ea"/>
                <a:cs typeface="+mn-cs"/>
              </a:rPr>
              <a:t>VPN</a:t>
            </a:r>
          </a:p>
        </p:txBody>
      </p:sp>
      <p:cxnSp>
        <p:nvCxnSpPr>
          <p:cNvPr id="31" name="Straight Connector 30"/>
          <p:cNvCxnSpPr/>
          <p:nvPr/>
        </p:nvCxnSpPr>
        <p:spPr>
          <a:xfrm flipV="1">
            <a:off x="9087677" y="1663452"/>
            <a:ext cx="995289" cy="1029724"/>
          </a:xfrm>
          <a:prstGeom prst="line">
            <a:avLst/>
          </a:prstGeom>
          <a:ln w="28575">
            <a:solidFill>
              <a:srgbClr val="3BBA55"/>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9087676" y="1656617"/>
            <a:ext cx="995289" cy="1029724"/>
          </a:xfrm>
          <a:prstGeom prst="line">
            <a:avLst/>
          </a:prstGeom>
          <a:ln w="76200">
            <a:solidFill>
              <a:srgbClr val="3BBA55"/>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flipH="1">
            <a:off x="10035475" y="2877290"/>
            <a:ext cx="847983" cy="489296"/>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0179D6"/>
                </a:solidFill>
                <a:effectLst/>
                <a:uLnTx/>
                <a:uFillTx/>
                <a:latin typeface="Segoe UI Light"/>
                <a:ea typeface="+mn-ea"/>
                <a:cs typeface="+mn-cs"/>
              </a:rPr>
              <a:t>VNET</a:t>
            </a:r>
          </a:p>
        </p:txBody>
      </p:sp>
      <p:sp>
        <p:nvSpPr>
          <p:cNvPr id="34" name="Rectangle 33"/>
          <p:cNvSpPr/>
          <p:nvPr/>
        </p:nvSpPr>
        <p:spPr bwMode="auto">
          <a:xfrm>
            <a:off x="9754262" y="2926063"/>
            <a:ext cx="992797" cy="1943993"/>
          </a:xfrm>
          <a:prstGeom prst="rect">
            <a:avLst/>
          </a:prstGeom>
          <a:noFill/>
          <a:ln w="28575">
            <a:solidFill>
              <a:srgbClr val="0179D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7450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xit" presetSubtype="0" fill="hold" grpId="0" nodeType="withEffect">
                                  <p:stCondLst>
                                    <p:cond delay="0"/>
                                  </p:stCondLst>
                                  <p:childTnLst>
                                    <p:animEffect transition="out" filter="dissolve">
                                      <p:cBhvr>
                                        <p:cTn id="9" dur="500"/>
                                        <p:tgtEl>
                                          <p:spTgt spid="34"/>
                                        </p:tgtEl>
                                      </p:cBhvr>
                                    </p:animEffect>
                                    <p:set>
                                      <p:cBhvr>
                                        <p:cTn id="10" dur="1" fill="hold">
                                          <p:stCondLst>
                                            <p:cond delay="499"/>
                                          </p:stCondLst>
                                        </p:cTn>
                                        <p:tgtEl>
                                          <p:spTgt spid="3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9" presetClass="entr" presetSubtype="0"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dissolve">
                                      <p:cBhvr>
                                        <p:cTn id="18" dur="500"/>
                                        <p:tgtEl>
                                          <p:spTgt spid="43"/>
                                        </p:tgtEl>
                                      </p:cBhvr>
                                    </p:animEffect>
                                  </p:childTnLst>
                                </p:cTn>
                              </p:par>
                            </p:childTnLst>
                          </p:cTn>
                        </p:par>
                        <p:par>
                          <p:cTn id="19" fill="hold">
                            <p:stCondLst>
                              <p:cond delay="500"/>
                            </p:stCondLst>
                            <p:childTnLst>
                              <p:par>
                                <p:cTn id="20" presetID="1" presetClass="entr" presetSubtype="0" fill="hold" nodeType="afterEffect">
                                  <p:stCondLst>
                                    <p:cond delay="250"/>
                                  </p:stCondLst>
                                  <p:childTnLst>
                                    <p:set>
                                      <p:cBhvr>
                                        <p:cTn id="21" dur="1" fill="hold">
                                          <p:stCondLst>
                                            <p:cond delay="0"/>
                                          </p:stCondLst>
                                        </p:cTn>
                                        <p:tgtEl>
                                          <p:spTgt spid="4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dissolve">
                                      <p:cBhvr>
                                        <p:cTn id="36" dur="500"/>
                                        <p:tgtEl>
                                          <p:spTgt spid="3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dissolve">
                                      <p:cBhvr>
                                        <p:cTn id="39" dur="500"/>
                                        <p:tgtEl>
                                          <p:spTgt spid="58"/>
                                        </p:tgtEl>
                                      </p:cBhvr>
                                    </p:animEffect>
                                  </p:childTnLst>
                                </p:cTn>
                              </p:par>
                            </p:childTnLst>
                          </p:cTn>
                        </p:par>
                        <p:par>
                          <p:cTn id="40" fill="hold">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dissolve">
                                      <p:cBhvr>
                                        <p:cTn id="43" dur="500"/>
                                        <p:tgtEl>
                                          <p:spTgt spid="56"/>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xit" presetSubtype="0" fill="hold" nodeType="clickEffect">
                                  <p:stCondLst>
                                    <p:cond delay="0"/>
                                  </p:stCondLst>
                                  <p:childTnLst>
                                    <p:animEffect transition="out" filter="dissolve">
                                      <p:cBhvr>
                                        <p:cTn id="47" dur="500"/>
                                        <p:tgtEl>
                                          <p:spTgt spid="31"/>
                                        </p:tgtEl>
                                      </p:cBhvr>
                                    </p:animEffect>
                                    <p:set>
                                      <p:cBhvr>
                                        <p:cTn id="48" dur="1" fill="hold">
                                          <p:stCondLst>
                                            <p:cond delay="499"/>
                                          </p:stCondLst>
                                        </p:cTn>
                                        <p:tgtEl>
                                          <p:spTgt spid="31"/>
                                        </p:tgtEl>
                                        <p:attrNameLst>
                                          <p:attrName>style.visibility</p:attrName>
                                        </p:attrNameLst>
                                      </p:cBhvr>
                                      <p:to>
                                        <p:strVal val="hidden"/>
                                      </p:to>
                                    </p:set>
                                  </p:childTnLst>
                                </p:cTn>
                              </p:par>
                              <p:par>
                                <p:cTn id="49" presetID="9" presetClass="entr" presetSubtype="0"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dissolve">
                                      <p:cBhvr>
                                        <p:cTn id="51" dur="500"/>
                                        <p:tgtEl>
                                          <p:spTgt spid="5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dissolve">
                                      <p:cBhvr>
                                        <p:cTn id="5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3" grpId="0" animBg="1"/>
      <p:bldP spid="56" grpId="0" animBg="1"/>
      <p:bldP spid="58" grpId="0"/>
      <p:bldP spid="3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C20944-D220-48B0-8F9B-5910E4EF52EC}"/>
              </a:ext>
            </a:extLst>
          </p:cNvPr>
          <p:cNvSpPr/>
          <p:nvPr/>
        </p:nvSpPr>
        <p:spPr>
          <a:xfrm>
            <a:off x="2929087" y="1697442"/>
            <a:ext cx="2218459" cy="649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Product 1</a:t>
            </a:r>
          </a:p>
        </p:txBody>
      </p:sp>
      <p:sp>
        <p:nvSpPr>
          <p:cNvPr id="5" name="Rectangle 4">
            <a:extLst>
              <a:ext uri="{FF2B5EF4-FFF2-40B4-BE49-F238E27FC236}">
                <a16:creationId xmlns:a16="http://schemas.microsoft.com/office/drawing/2014/main" id="{2DA63C89-3005-4337-A7B7-EA10CE9D17B0}"/>
              </a:ext>
            </a:extLst>
          </p:cNvPr>
          <p:cNvSpPr/>
          <p:nvPr/>
        </p:nvSpPr>
        <p:spPr>
          <a:xfrm>
            <a:off x="6196162" y="1893151"/>
            <a:ext cx="2805545" cy="649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API A</a:t>
            </a:r>
          </a:p>
        </p:txBody>
      </p:sp>
      <p:sp>
        <p:nvSpPr>
          <p:cNvPr id="6" name="Rectangle 5">
            <a:extLst>
              <a:ext uri="{FF2B5EF4-FFF2-40B4-BE49-F238E27FC236}">
                <a16:creationId xmlns:a16="http://schemas.microsoft.com/office/drawing/2014/main" id="{A8C87579-5CE0-4918-B998-B12FFC58EDB7}"/>
              </a:ext>
            </a:extLst>
          </p:cNvPr>
          <p:cNvSpPr/>
          <p:nvPr/>
        </p:nvSpPr>
        <p:spPr>
          <a:xfrm>
            <a:off x="8368726" y="2963414"/>
            <a:ext cx="2374323" cy="431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Operation 1</a:t>
            </a:r>
          </a:p>
        </p:txBody>
      </p:sp>
      <p:sp>
        <p:nvSpPr>
          <p:cNvPr id="7" name="Rectangle 6">
            <a:extLst>
              <a:ext uri="{FF2B5EF4-FFF2-40B4-BE49-F238E27FC236}">
                <a16:creationId xmlns:a16="http://schemas.microsoft.com/office/drawing/2014/main" id="{F0953B36-0C23-4F83-B65D-C83D586A346A}"/>
              </a:ext>
            </a:extLst>
          </p:cNvPr>
          <p:cNvSpPr/>
          <p:nvPr/>
        </p:nvSpPr>
        <p:spPr>
          <a:xfrm>
            <a:off x="8368722" y="3552224"/>
            <a:ext cx="2374323" cy="431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Operation 2</a:t>
            </a:r>
          </a:p>
        </p:txBody>
      </p:sp>
      <p:sp>
        <p:nvSpPr>
          <p:cNvPr id="8" name="Rectangle 7">
            <a:extLst>
              <a:ext uri="{FF2B5EF4-FFF2-40B4-BE49-F238E27FC236}">
                <a16:creationId xmlns:a16="http://schemas.microsoft.com/office/drawing/2014/main" id="{316FBA5B-43E1-4156-9959-0FDEF42DF6C2}"/>
              </a:ext>
            </a:extLst>
          </p:cNvPr>
          <p:cNvSpPr/>
          <p:nvPr/>
        </p:nvSpPr>
        <p:spPr>
          <a:xfrm>
            <a:off x="6003090" y="4236299"/>
            <a:ext cx="2805545" cy="649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API Z</a:t>
            </a:r>
          </a:p>
        </p:txBody>
      </p:sp>
      <p:sp>
        <p:nvSpPr>
          <p:cNvPr id="9" name="Rectangle 8">
            <a:extLst>
              <a:ext uri="{FF2B5EF4-FFF2-40B4-BE49-F238E27FC236}">
                <a16:creationId xmlns:a16="http://schemas.microsoft.com/office/drawing/2014/main" id="{31C86E3E-C990-426B-8E28-7B98887678FC}"/>
              </a:ext>
            </a:extLst>
          </p:cNvPr>
          <p:cNvSpPr/>
          <p:nvPr/>
        </p:nvSpPr>
        <p:spPr>
          <a:xfrm>
            <a:off x="7814546" y="5084903"/>
            <a:ext cx="2374323" cy="431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Operation 3</a:t>
            </a:r>
          </a:p>
        </p:txBody>
      </p:sp>
      <p:sp>
        <p:nvSpPr>
          <p:cNvPr id="10" name="Rectangle 9">
            <a:extLst>
              <a:ext uri="{FF2B5EF4-FFF2-40B4-BE49-F238E27FC236}">
                <a16:creationId xmlns:a16="http://schemas.microsoft.com/office/drawing/2014/main" id="{1CAED67B-1A15-4D1E-B7A5-6A0754B8B9D5}"/>
              </a:ext>
            </a:extLst>
          </p:cNvPr>
          <p:cNvSpPr/>
          <p:nvPr/>
        </p:nvSpPr>
        <p:spPr>
          <a:xfrm>
            <a:off x="7814546" y="5673713"/>
            <a:ext cx="2374323" cy="431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Operation 4</a:t>
            </a:r>
          </a:p>
        </p:txBody>
      </p:sp>
      <p:sp>
        <p:nvSpPr>
          <p:cNvPr id="11" name="Oval 10">
            <a:extLst>
              <a:ext uri="{FF2B5EF4-FFF2-40B4-BE49-F238E27FC236}">
                <a16:creationId xmlns:a16="http://schemas.microsoft.com/office/drawing/2014/main" id="{07982523-4A4B-4C33-841B-70C508E3BC59}"/>
              </a:ext>
            </a:extLst>
          </p:cNvPr>
          <p:cNvSpPr/>
          <p:nvPr/>
        </p:nvSpPr>
        <p:spPr>
          <a:xfrm>
            <a:off x="1775696" y="3323619"/>
            <a:ext cx="1018309" cy="912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User</a:t>
            </a:r>
          </a:p>
        </p:txBody>
      </p:sp>
      <p:cxnSp>
        <p:nvCxnSpPr>
          <p:cNvPr id="13" name="Straight Arrow Connector 12">
            <a:extLst>
              <a:ext uri="{FF2B5EF4-FFF2-40B4-BE49-F238E27FC236}">
                <a16:creationId xmlns:a16="http://schemas.microsoft.com/office/drawing/2014/main" id="{E00E1188-47F7-4515-A6E2-ED9B125E9F08}"/>
              </a:ext>
            </a:extLst>
          </p:cNvPr>
          <p:cNvCxnSpPr>
            <a:cxnSpLocks/>
            <a:stCxn id="54" idx="3"/>
          </p:cNvCxnSpPr>
          <p:nvPr/>
        </p:nvCxnSpPr>
        <p:spPr>
          <a:xfrm flipV="1">
            <a:off x="2518646" y="2383243"/>
            <a:ext cx="1044286" cy="419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122D5E6-8707-4F91-9957-4055A949B93D}"/>
              </a:ext>
            </a:extLst>
          </p:cNvPr>
          <p:cNvCxnSpPr>
            <a:cxnSpLocks/>
            <a:stCxn id="4" idx="3"/>
            <a:endCxn id="5" idx="1"/>
          </p:cNvCxnSpPr>
          <p:nvPr/>
        </p:nvCxnSpPr>
        <p:spPr>
          <a:xfrm>
            <a:off x="5147546" y="2022158"/>
            <a:ext cx="1048616" cy="195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CEAAD0-721D-4886-9F80-C2013A149CD3}"/>
              </a:ext>
            </a:extLst>
          </p:cNvPr>
          <p:cNvCxnSpPr>
            <a:cxnSpLocks/>
            <a:stCxn id="4" idx="3"/>
            <a:endCxn id="8" idx="1"/>
          </p:cNvCxnSpPr>
          <p:nvPr/>
        </p:nvCxnSpPr>
        <p:spPr>
          <a:xfrm>
            <a:off x="5147546" y="2022158"/>
            <a:ext cx="855544" cy="2538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AD7E91D-F8A0-49F8-BA57-8362593B3EB2}"/>
              </a:ext>
            </a:extLst>
          </p:cNvPr>
          <p:cNvCxnSpPr>
            <a:stCxn id="5" idx="2"/>
            <a:endCxn id="6" idx="1"/>
          </p:cNvCxnSpPr>
          <p:nvPr/>
        </p:nvCxnSpPr>
        <p:spPr>
          <a:xfrm>
            <a:off x="7598935" y="2542582"/>
            <a:ext cx="769791" cy="636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0C42F77-38F0-4255-B737-4466806B2B96}"/>
              </a:ext>
            </a:extLst>
          </p:cNvPr>
          <p:cNvCxnSpPr>
            <a:stCxn id="5" idx="2"/>
            <a:endCxn id="7" idx="1"/>
          </p:cNvCxnSpPr>
          <p:nvPr/>
        </p:nvCxnSpPr>
        <p:spPr>
          <a:xfrm>
            <a:off x="7598935" y="2542582"/>
            <a:ext cx="769787" cy="122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1E7C35-D2FA-4249-A2B7-17890D017F5B}"/>
              </a:ext>
            </a:extLst>
          </p:cNvPr>
          <p:cNvCxnSpPr>
            <a:cxnSpLocks/>
            <a:stCxn id="8" idx="2"/>
          </p:cNvCxnSpPr>
          <p:nvPr/>
        </p:nvCxnSpPr>
        <p:spPr>
          <a:xfrm>
            <a:off x="7405863" y="4885730"/>
            <a:ext cx="408683" cy="51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27D2D0F-E51E-46C1-BAFC-B3C9F852D81C}"/>
              </a:ext>
            </a:extLst>
          </p:cNvPr>
          <p:cNvCxnSpPr>
            <a:cxnSpLocks/>
            <a:stCxn id="8" idx="2"/>
          </p:cNvCxnSpPr>
          <p:nvPr/>
        </p:nvCxnSpPr>
        <p:spPr>
          <a:xfrm>
            <a:off x="7405863" y="4885730"/>
            <a:ext cx="408683" cy="1074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97EF698-333C-46D5-BBE6-DA3A8261E0F1}"/>
              </a:ext>
            </a:extLst>
          </p:cNvPr>
          <p:cNvSpPr/>
          <p:nvPr/>
        </p:nvSpPr>
        <p:spPr>
          <a:xfrm>
            <a:off x="2929087" y="5247711"/>
            <a:ext cx="2218458" cy="649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Product N</a:t>
            </a:r>
          </a:p>
        </p:txBody>
      </p:sp>
      <p:cxnSp>
        <p:nvCxnSpPr>
          <p:cNvPr id="38" name="Straight Arrow Connector 37">
            <a:extLst>
              <a:ext uri="{FF2B5EF4-FFF2-40B4-BE49-F238E27FC236}">
                <a16:creationId xmlns:a16="http://schemas.microsoft.com/office/drawing/2014/main" id="{8B4740F3-BFAC-4BFF-B852-5C8C42855549}"/>
              </a:ext>
            </a:extLst>
          </p:cNvPr>
          <p:cNvCxnSpPr>
            <a:cxnSpLocks/>
            <a:stCxn id="37" idx="3"/>
            <a:endCxn id="8" idx="1"/>
          </p:cNvCxnSpPr>
          <p:nvPr/>
        </p:nvCxnSpPr>
        <p:spPr>
          <a:xfrm flipV="1">
            <a:off x="5147545" y="4561015"/>
            <a:ext cx="855545" cy="1011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6067CC51-F86D-4CC1-8CEB-307DCF0347CE}"/>
              </a:ext>
            </a:extLst>
          </p:cNvPr>
          <p:cNvSpPr/>
          <p:nvPr/>
        </p:nvSpPr>
        <p:spPr>
          <a:xfrm>
            <a:off x="1614637" y="2684578"/>
            <a:ext cx="904009" cy="235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Group</a:t>
            </a:r>
          </a:p>
        </p:txBody>
      </p:sp>
      <p:cxnSp>
        <p:nvCxnSpPr>
          <p:cNvPr id="57" name="Straight Arrow Connector 56">
            <a:extLst>
              <a:ext uri="{FF2B5EF4-FFF2-40B4-BE49-F238E27FC236}">
                <a16:creationId xmlns:a16="http://schemas.microsoft.com/office/drawing/2014/main" id="{D6F2BFDC-A81A-4878-AE29-EC197382250E}"/>
              </a:ext>
            </a:extLst>
          </p:cNvPr>
          <p:cNvCxnSpPr>
            <a:stCxn id="11" idx="0"/>
            <a:endCxn id="54" idx="2"/>
          </p:cNvCxnSpPr>
          <p:nvPr/>
        </p:nvCxnSpPr>
        <p:spPr>
          <a:xfrm flipH="1" flipV="1">
            <a:off x="2066642" y="2920260"/>
            <a:ext cx="218209" cy="403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46A3653-D524-402E-91D2-E8FC93B457E0}"/>
              </a:ext>
            </a:extLst>
          </p:cNvPr>
          <p:cNvSpPr txBox="1"/>
          <p:nvPr/>
        </p:nvSpPr>
        <p:spPr>
          <a:xfrm>
            <a:off x="2377936" y="2401812"/>
            <a:ext cx="103262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Calibri" panose="020F0502020204030204"/>
                <a:ea typeface="+mn-ea"/>
                <a:cs typeface="+mn-cs"/>
              </a:rPr>
              <a:t>visibility</a:t>
            </a:r>
          </a:p>
        </p:txBody>
      </p:sp>
      <p:cxnSp>
        <p:nvCxnSpPr>
          <p:cNvPr id="60" name="Straight Arrow Connector 59">
            <a:extLst>
              <a:ext uri="{FF2B5EF4-FFF2-40B4-BE49-F238E27FC236}">
                <a16:creationId xmlns:a16="http://schemas.microsoft.com/office/drawing/2014/main" id="{E1DD8F7B-ED4A-4F2D-A747-B6BA08A079DB}"/>
              </a:ext>
            </a:extLst>
          </p:cNvPr>
          <p:cNvCxnSpPr>
            <a:cxnSpLocks/>
            <a:stCxn id="11" idx="7"/>
            <a:endCxn id="4" idx="2"/>
          </p:cNvCxnSpPr>
          <p:nvPr/>
        </p:nvCxnSpPr>
        <p:spPr>
          <a:xfrm flipV="1">
            <a:off x="2644877" y="2346873"/>
            <a:ext cx="1393440" cy="1110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405CD80D-A435-4941-8B87-E27A583EA4C4}"/>
              </a:ext>
            </a:extLst>
          </p:cNvPr>
          <p:cNvSpPr txBox="1"/>
          <p:nvPr/>
        </p:nvSpPr>
        <p:spPr>
          <a:xfrm>
            <a:off x="3021313" y="3120998"/>
            <a:ext cx="897515"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Calibri" panose="020F0502020204030204"/>
                <a:ea typeface="+mn-ea"/>
                <a:cs typeface="+mn-cs"/>
              </a:rPr>
              <a:t>subscribe</a:t>
            </a:r>
          </a:p>
        </p:txBody>
      </p:sp>
      <p:sp>
        <p:nvSpPr>
          <p:cNvPr id="65" name="Title 64">
            <a:extLst>
              <a:ext uri="{FF2B5EF4-FFF2-40B4-BE49-F238E27FC236}">
                <a16:creationId xmlns:a16="http://schemas.microsoft.com/office/drawing/2014/main" id="{F048ACF2-5600-46E1-92CC-32BEDF2340CB}"/>
              </a:ext>
            </a:extLst>
          </p:cNvPr>
          <p:cNvSpPr>
            <a:spLocks noGrp="1"/>
          </p:cNvSpPr>
          <p:nvPr>
            <p:ph type="title"/>
          </p:nvPr>
        </p:nvSpPr>
        <p:spPr>
          <a:xfrm>
            <a:off x="581891" y="365126"/>
            <a:ext cx="10771909" cy="510292"/>
          </a:xfrm>
        </p:spPr>
        <p:txBody>
          <a:bodyPr>
            <a:noAutofit/>
          </a:bodyPr>
          <a:lstStyle/>
          <a:p>
            <a:r>
              <a:rPr lang="en-US" sz="4700" dirty="0">
                <a:latin typeface="Segoe UI Light" panose="020B0502040204020203" pitchFamily="34" charset="0"/>
                <a:cs typeface="Segoe UI Light" panose="020B0502040204020203" pitchFamily="34" charset="0"/>
              </a:rPr>
              <a:t>Azure API Management Portal Concepts</a:t>
            </a:r>
          </a:p>
        </p:txBody>
      </p:sp>
    </p:spTree>
    <p:extLst>
      <p:ext uri="{BB962C8B-B14F-4D97-AF65-F5344CB8AC3E}">
        <p14:creationId xmlns:p14="http://schemas.microsoft.com/office/powerpoint/2010/main" val="2429792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Policies</a:t>
            </a:r>
          </a:p>
        </p:txBody>
      </p:sp>
      <p:sp>
        <p:nvSpPr>
          <p:cNvPr id="3" name="Text Placeholder 2"/>
          <p:cNvSpPr>
            <a:spLocks noGrp="1"/>
          </p:cNvSpPr>
          <p:nvPr>
            <p:ph type="body" sz="quarter" idx="10"/>
          </p:nvPr>
        </p:nvSpPr>
        <p:spPr>
          <a:xfrm>
            <a:off x="270066" y="1189495"/>
            <a:ext cx="8263988" cy="5749266"/>
          </a:xfrm>
        </p:spPr>
        <p:txBody>
          <a:bodyPr/>
          <a:lstStyle/>
          <a:p>
            <a:pPr>
              <a:lnSpc>
                <a:spcPct val="150000"/>
              </a:lnSpc>
            </a:pPr>
            <a:r>
              <a:rPr lang="en-US" sz="2800"/>
              <a:t>Encapsulate common API management functions</a:t>
            </a:r>
          </a:p>
          <a:p>
            <a:pPr lvl="1">
              <a:lnSpc>
                <a:spcPct val="150000"/>
              </a:lnSpc>
            </a:pPr>
            <a:r>
              <a:rPr lang="en-US" sz="2000"/>
              <a:t>Access control, Protection, Transformation, Caching, </a:t>
            </a:r>
            <a:r>
              <a:rPr lang="mr-IN" sz="2000"/>
              <a:t>…</a:t>
            </a:r>
            <a:endParaRPr lang="en-US" sz="2000"/>
          </a:p>
          <a:p>
            <a:pPr>
              <a:lnSpc>
                <a:spcPct val="150000"/>
              </a:lnSpc>
            </a:pPr>
            <a:r>
              <a:rPr lang="en-US" sz="2800"/>
              <a:t>Chained together into a pipeline</a:t>
            </a:r>
          </a:p>
          <a:p>
            <a:pPr>
              <a:lnSpc>
                <a:spcPct val="150000"/>
              </a:lnSpc>
            </a:pPr>
            <a:r>
              <a:rPr lang="en-US" sz="2800"/>
              <a:t>Mutate request context or change API behavior</a:t>
            </a:r>
          </a:p>
          <a:p>
            <a:pPr>
              <a:lnSpc>
                <a:spcPct val="150000"/>
              </a:lnSpc>
            </a:pPr>
            <a:r>
              <a:rPr lang="en-US" sz="2800"/>
              <a:t>Set in the inbound and outbound directions</a:t>
            </a:r>
          </a:p>
          <a:p>
            <a:pPr>
              <a:lnSpc>
                <a:spcPct val="150000"/>
              </a:lnSpc>
            </a:pPr>
            <a:r>
              <a:rPr lang="en-US" sz="2800"/>
              <a:t>Can be triggered on error</a:t>
            </a:r>
          </a:p>
          <a:p>
            <a:pPr>
              <a:lnSpc>
                <a:spcPct val="150000"/>
              </a:lnSpc>
            </a:pPr>
            <a:r>
              <a:rPr lang="en-US" sz="2800"/>
              <a:t>Applied at a variety of scopes</a:t>
            </a:r>
          </a:p>
          <a:p>
            <a:pPr>
              <a:lnSpc>
                <a:spcPct val="150000"/>
              </a:lnSpc>
            </a:pPr>
            <a:endParaRPr lang="en-US" sz="280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3781" y="652"/>
            <a:ext cx="3647355" cy="6857027"/>
          </a:xfrm>
          <a:prstGeom prst="rect">
            <a:avLst/>
          </a:prstGeom>
        </p:spPr>
      </p:pic>
    </p:spTree>
    <p:extLst>
      <p:ext uri="{BB962C8B-B14F-4D97-AF65-F5344CB8AC3E}">
        <p14:creationId xmlns:p14="http://schemas.microsoft.com/office/powerpoint/2010/main" val="52021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9639E76-6B51-4665-B569-EEC5ED892C5B}"/>
              </a:ext>
            </a:extLst>
          </p:cNvPr>
          <p:cNvSpPr>
            <a:spLocks noGrp="1"/>
          </p:cNvSpPr>
          <p:nvPr>
            <p:ph type="pic" sz="quarter" idx="10"/>
          </p:nvPr>
        </p:nvSpPr>
        <p:spPr/>
      </p:sp>
      <p:sp>
        <p:nvSpPr>
          <p:cNvPr id="2" name="Title 1">
            <a:extLst>
              <a:ext uri="{FF2B5EF4-FFF2-40B4-BE49-F238E27FC236}">
                <a16:creationId xmlns:a16="http://schemas.microsoft.com/office/drawing/2014/main" id="{6B5FE1DD-168E-4342-8C71-EBBABE6E0BA4}"/>
              </a:ext>
            </a:extLst>
          </p:cNvPr>
          <p:cNvSpPr>
            <a:spLocks noGrp="1"/>
          </p:cNvSpPr>
          <p:nvPr>
            <p:ph type="title"/>
          </p:nvPr>
        </p:nvSpPr>
        <p:spPr>
          <a:xfrm>
            <a:off x="254000" y="310053"/>
            <a:ext cx="5840445" cy="899665"/>
          </a:xfrm>
        </p:spPr>
        <p:txBody>
          <a:bodyPr/>
          <a:lstStyle/>
          <a:p>
            <a:r>
              <a:rPr lang="en-US" sz="4700" dirty="0"/>
              <a:t>Access Restriction Policies</a:t>
            </a:r>
          </a:p>
        </p:txBody>
      </p:sp>
      <p:sp>
        <p:nvSpPr>
          <p:cNvPr id="3" name="Text Placeholder 2">
            <a:extLst>
              <a:ext uri="{FF2B5EF4-FFF2-40B4-BE49-F238E27FC236}">
                <a16:creationId xmlns:a16="http://schemas.microsoft.com/office/drawing/2014/main" id="{D038BA93-31A2-4301-8829-26C672C4E075}"/>
              </a:ext>
            </a:extLst>
          </p:cNvPr>
          <p:cNvSpPr>
            <a:spLocks noGrp="1"/>
          </p:cNvSpPr>
          <p:nvPr>
            <p:ph type="body" sz="quarter" idx="4294967295"/>
          </p:nvPr>
        </p:nvSpPr>
        <p:spPr>
          <a:xfrm>
            <a:off x="269083" y="2203315"/>
            <a:ext cx="5761604" cy="3077766"/>
          </a:xfrm>
        </p:spPr>
        <p:txBody>
          <a:bodyPr/>
          <a:lstStyle/>
          <a:p>
            <a:r>
              <a:rPr lang="en-US" sz="2800" b="1" dirty="0"/>
              <a:t>Check HTTP header </a:t>
            </a:r>
          </a:p>
          <a:p>
            <a:r>
              <a:rPr lang="en-US" sz="2800" b="1" dirty="0"/>
              <a:t>Limit call rate </a:t>
            </a:r>
            <a:r>
              <a:rPr lang="en-US" sz="1800" b="1" dirty="0"/>
              <a:t> </a:t>
            </a:r>
          </a:p>
          <a:p>
            <a:pPr marL="0" indent="0">
              <a:buNone/>
            </a:pPr>
            <a:r>
              <a:rPr lang="en-US" sz="1200" dirty="0"/>
              <a:t>	by subscription and/or custom key </a:t>
            </a:r>
          </a:p>
          <a:p>
            <a:r>
              <a:rPr lang="en-US" sz="2800" b="1" dirty="0"/>
              <a:t>Restrict caller IPs </a:t>
            </a:r>
          </a:p>
          <a:p>
            <a:r>
              <a:rPr lang="en-US" sz="2800" b="1" dirty="0"/>
              <a:t>Call volume or bandwidth quota</a:t>
            </a:r>
          </a:p>
          <a:p>
            <a:pPr marL="0" indent="0">
              <a:buFont typeface="Wingdings" panose="05000000000000000000" pitchFamily="2" charset="2"/>
              <a:buNone/>
            </a:pPr>
            <a:r>
              <a:rPr lang="en-US" sz="1200" b="1" dirty="0"/>
              <a:t>	by subscription and/or custom key</a:t>
            </a:r>
          </a:p>
          <a:p>
            <a:r>
              <a:rPr lang="en-US" sz="2800" b="1" dirty="0"/>
              <a:t>Validate JWT </a:t>
            </a:r>
          </a:p>
          <a:p>
            <a:pPr marL="0" indent="0">
              <a:buNone/>
            </a:pPr>
            <a:r>
              <a:rPr lang="en-US" sz="1200" b="1" dirty="0"/>
              <a:t>	Pre-authenticate for Oauth2 or OIDC back-ends </a:t>
            </a:r>
          </a:p>
        </p:txBody>
      </p:sp>
    </p:spTree>
    <p:extLst>
      <p:ext uri="{BB962C8B-B14F-4D97-AF65-F5344CB8AC3E}">
        <p14:creationId xmlns:p14="http://schemas.microsoft.com/office/powerpoint/2010/main" val="167104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749E0-4902-465B-BD38-5FFD2FFB0AAF}"/>
              </a:ext>
            </a:extLst>
          </p:cNvPr>
          <p:cNvSpPr>
            <a:spLocks noGrp="1"/>
          </p:cNvSpPr>
          <p:nvPr>
            <p:ph type="title"/>
          </p:nvPr>
        </p:nvSpPr>
        <p:spPr/>
        <p:txBody>
          <a:bodyPr/>
          <a:lstStyle/>
          <a:p>
            <a:r>
              <a:rPr lang="en-US" dirty="0"/>
              <a:t>Transformation Policies</a:t>
            </a:r>
          </a:p>
        </p:txBody>
      </p:sp>
      <p:sp>
        <p:nvSpPr>
          <p:cNvPr id="4" name="Rectangle: Rounded Corners 3">
            <a:extLst>
              <a:ext uri="{FF2B5EF4-FFF2-40B4-BE49-F238E27FC236}">
                <a16:creationId xmlns:a16="http://schemas.microsoft.com/office/drawing/2014/main" id="{8DC7ACB6-E981-46DC-9302-39DD46277BEA}"/>
              </a:ext>
            </a:extLst>
          </p:cNvPr>
          <p:cNvSpPr/>
          <p:nvPr/>
        </p:nvSpPr>
        <p:spPr bwMode="auto">
          <a:xfrm>
            <a:off x="1205667" y="2023073"/>
            <a:ext cx="2572835" cy="899665"/>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t>Convert between JSON and XML</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9173157E-79F3-4DF1-B195-AB999DA43968}"/>
              </a:ext>
            </a:extLst>
          </p:cNvPr>
          <p:cNvSpPr/>
          <p:nvPr/>
        </p:nvSpPr>
        <p:spPr bwMode="auto">
          <a:xfrm>
            <a:off x="4809582" y="2023073"/>
            <a:ext cx="2572835" cy="899665"/>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t>Find and replace string in body </a:t>
            </a:r>
          </a:p>
        </p:txBody>
      </p:sp>
      <p:sp>
        <p:nvSpPr>
          <p:cNvPr id="6" name="Rectangle: Rounded Corners 5">
            <a:extLst>
              <a:ext uri="{FF2B5EF4-FFF2-40B4-BE49-F238E27FC236}">
                <a16:creationId xmlns:a16="http://schemas.microsoft.com/office/drawing/2014/main" id="{5BA17976-FEDC-4669-9C3D-CA6EB3D70419}"/>
              </a:ext>
            </a:extLst>
          </p:cNvPr>
          <p:cNvSpPr/>
          <p:nvPr/>
        </p:nvSpPr>
        <p:spPr bwMode="auto">
          <a:xfrm>
            <a:off x="8520688" y="2023074"/>
            <a:ext cx="2572835" cy="899665"/>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t>Rewrite URLs in content</a:t>
            </a:r>
          </a:p>
        </p:txBody>
      </p:sp>
      <p:sp>
        <p:nvSpPr>
          <p:cNvPr id="7" name="Rectangle: Rounded Corners 6">
            <a:extLst>
              <a:ext uri="{FF2B5EF4-FFF2-40B4-BE49-F238E27FC236}">
                <a16:creationId xmlns:a16="http://schemas.microsoft.com/office/drawing/2014/main" id="{BC706E2B-3AA0-4ED0-B39A-90C10D024162}"/>
              </a:ext>
            </a:extLst>
          </p:cNvPr>
          <p:cNvSpPr/>
          <p:nvPr/>
        </p:nvSpPr>
        <p:spPr bwMode="auto">
          <a:xfrm>
            <a:off x="1205667" y="3458192"/>
            <a:ext cx="2572835" cy="899665"/>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t>Set backend service </a:t>
            </a:r>
          </a:p>
        </p:txBody>
      </p:sp>
      <p:sp>
        <p:nvSpPr>
          <p:cNvPr id="8" name="Rectangle: Rounded Corners 7">
            <a:extLst>
              <a:ext uri="{FF2B5EF4-FFF2-40B4-BE49-F238E27FC236}">
                <a16:creationId xmlns:a16="http://schemas.microsoft.com/office/drawing/2014/main" id="{0174690F-B7DB-48B8-BDBE-B76E014B331B}"/>
              </a:ext>
            </a:extLst>
          </p:cNvPr>
          <p:cNvSpPr/>
          <p:nvPr/>
        </p:nvSpPr>
        <p:spPr bwMode="auto">
          <a:xfrm>
            <a:off x="4809582" y="3458192"/>
            <a:ext cx="2572835" cy="899665"/>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t>Set body </a:t>
            </a:r>
          </a:p>
        </p:txBody>
      </p:sp>
      <p:sp>
        <p:nvSpPr>
          <p:cNvPr id="9" name="Rectangle: Rounded Corners 8">
            <a:extLst>
              <a:ext uri="{FF2B5EF4-FFF2-40B4-BE49-F238E27FC236}">
                <a16:creationId xmlns:a16="http://schemas.microsoft.com/office/drawing/2014/main" id="{35A03D37-C7FA-4412-A56F-23D4AC7A2159}"/>
              </a:ext>
            </a:extLst>
          </p:cNvPr>
          <p:cNvSpPr/>
          <p:nvPr/>
        </p:nvSpPr>
        <p:spPr bwMode="auto">
          <a:xfrm>
            <a:off x="8520688" y="3458193"/>
            <a:ext cx="2572835" cy="899665"/>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t>Set HTTP header</a:t>
            </a:r>
          </a:p>
        </p:txBody>
      </p:sp>
      <p:sp>
        <p:nvSpPr>
          <p:cNvPr id="10" name="Rectangle: Rounded Corners 9">
            <a:extLst>
              <a:ext uri="{FF2B5EF4-FFF2-40B4-BE49-F238E27FC236}">
                <a16:creationId xmlns:a16="http://schemas.microsoft.com/office/drawing/2014/main" id="{828905C5-706F-4CE9-974D-FA138A701E09}"/>
              </a:ext>
            </a:extLst>
          </p:cNvPr>
          <p:cNvSpPr/>
          <p:nvPr/>
        </p:nvSpPr>
        <p:spPr bwMode="auto">
          <a:xfrm>
            <a:off x="1205667" y="4893315"/>
            <a:ext cx="2572835" cy="899665"/>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t>Set query string parameter </a:t>
            </a:r>
          </a:p>
        </p:txBody>
      </p:sp>
      <p:sp>
        <p:nvSpPr>
          <p:cNvPr id="11" name="Rectangle: Rounded Corners 10">
            <a:extLst>
              <a:ext uri="{FF2B5EF4-FFF2-40B4-BE49-F238E27FC236}">
                <a16:creationId xmlns:a16="http://schemas.microsoft.com/office/drawing/2014/main" id="{65383D86-9AC8-42BB-845B-1F2F9DF74513}"/>
              </a:ext>
            </a:extLst>
          </p:cNvPr>
          <p:cNvSpPr/>
          <p:nvPr/>
        </p:nvSpPr>
        <p:spPr bwMode="auto">
          <a:xfrm>
            <a:off x="4809582" y="4893315"/>
            <a:ext cx="2572835" cy="899665"/>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t>Rewrite URL </a:t>
            </a:r>
          </a:p>
        </p:txBody>
      </p:sp>
      <p:sp>
        <p:nvSpPr>
          <p:cNvPr id="12" name="Rectangle: Rounded Corners 11">
            <a:extLst>
              <a:ext uri="{FF2B5EF4-FFF2-40B4-BE49-F238E27FC236}">
                <a16:creationId xmlns:a16="http://schemas.microsoft.com/office/drawing/2014/main" id="{1F17AA5F-83B1-4395-9FCB-64A7B0A5775D}"/>
              </a:ext>
            </a:extLst>
          </p:cNvPr>
          <p:cNvSpPr/>
          <p:nvPr/>
        </p:nvSpPr>
        <p:spPr bwMode="auto">
          <a:xfrm>
            <a:off x="8520688" y="4893316"/>
            <a:ext cx="2572835" cy="899665"/>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t>Transform request or response XML using an XSLT </a:t>
            </a:r>
          </a:p>
        </p:txBody>
      </p:sp>
    </p:spTree>
    <p:extLst>
      <p:ext uri="{BB962C8B-B14F-4D97-AF65-F5344CB8AC3E}">
        <p14:creationId xmlns:p14="http://schemas.microsoft.com/office/powerpoint/2010/main" val="307508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749E0-4902-465B-BD38-5FFD2FFB0AAF}"/>
              </a:ext>
            </a:extLst>
          </p:cNvPr>
          <p:cNvSpPr>
            <a:spLocks noGrp="1"/>
          </p:cNvSpPr>
          <p:nvPr>
            <p:ph type="title"/>
          </p:nvPr>
        </p:nvSpPr>
        <p:spPr/>
        <p:txBody>
          <a:bodyPr/>
          <a:lstStyle/>
          <a:p>
            <a:r>
              <a:rPr lang="en-US" dirty="0"/>
              <a:t>Some other policies</a:t>
            </a:r>
          </a:p>
        </p:txBody>
      </p:sp>
      <p:sp>
        <p:nvSpPr>
          <p:cNvPr id="4" name="Rectangle: Rounded Corners 3">
            <a:extLst>
              <a:ext uri="{FF2B5EF4-FFF2-40B4-BE49-F238E27FC236}">
                <a16:creationId xmlns:a16="http://schemas.microsoft.com/office/drawing/2014/main" id="{8DC7ACB6-E981-46DC-9302-39DD46277BEA}"/>
              </a:ext>
            </a:extLst>
          </p:cNvPr>
          <p:cNvSpPr/>
          <p:nvPr/>
        </p:nvSpPr>
        <p:spPr bwMode="auto">
          <a:xfrm>
            <a:off x="1205667" y="2023073"/>
            <a:ext cx="2572835" cy="899665"/>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dirty="0"/>
              <a:t>Set / Get variable</a:t>
            </a:r>
          </a:p>
        </p:txBody>
      </p:sp>
      <p:sp>
        <p:nvSpPr>
          <p:cNvPr id="5" name="Rectangle: Rounded Corners 4">
            <a:extLst>
              <a:ext uri="{FF2B5EF4-FFF2-40B4-BE49-F238E27FC236}">
                <a16:creationId xmlns:a16="http://schemas.microsoft.com/office/drawing/2014/main" id="{9173157E-79F3-4DF1-B195-AB999DA43968}"/>
              </a:ext>
            </a:extLst>
          </p:cNvPr>
          <p:cNvSpPr/>
          <p:nvPr/>
        </p:nvSpPr>
        <p:spPr bwMode="auto">
          <a:xfrm>
            <a:off x="4809582" y="2023073"/>
            <a:ext cx="2572835" cy="899665"/>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dirty="0"/>
              <a:t>Conditional control flow</a:t>
            </a:r>
          </a:p>
        </p:txBody>
      </p:sp>
      <p:sp>
        <p:nvSpPr>
          <p:cNvPr id="6" name="Rectangle: Rounded Corners 5">
            <a:extLst>
              <a:ext uri="{FF2B5EF4-FFF2-40B4-BE49-F238E27FC236}">
                <a16:creationId xmlns:a16="http://schemas.microsoft.com/office/drawing/2014/main" id="{5BA17976-FEDC-4669-9C3D-CA6EB3D70419}"/>
              </a:ext>
            </a:extLst>
          </p:cNvPr>
          <p:cNvSpPr/>
          <p:nvPr/>
        </p:nvSpPr>
        <p:spPr bwMode="auto">
          <a:xfrm>
            <a:off x="8520688" y="2023074"/>
            <a:ext cx="2572835" cy="899665"/>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dirty="0"/>
              <a:t>Log To Event Hub</a:t>
            </a:r>
          </a:p>
        </p:txBody>
      </p:sp>
      <p:sp>
        <p:nvSpPr>
          <p:cNvPr id="7" name="Rectangle: Rounded Corners 6">
            <a:extLst>
              <a:ext uri="{FF2B5EF4-FFF2-40B4-BE49-F238E27FC236}">
                <a16:creationId xmlns:a16="http://schemas.microsoft.com/office/drawing/2014/main" id="{BC706E2B-3AA0-4ED0-B39A-90C10D024162}"/>
              </a:ext>
            </a:extLst>
          </p:cNvPr>
          <p:cNvSpPr/>
          <p:nvPr/>
        </p:nvSpPr>
        <p:spPr bwMode="auto">
          <a:xfrm>
            <a:off x="1205667" y="3458192"/>
            <a:ext cx="2572835" cy="899665"/>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dirty="0"/>
              <a:t>Set Request Method</a:t>
            </a:r>
          </a:p>
        </p:txBody>
      </p:sp>
      <p:sp>
        <p:nvSpPr>
          <p:cNvPr id="8" name="Rectangle: Rounded Corners 7">
            <a:extLst>
              <a:ext uri="{FF2B5EF4-FFF2-40B4-BE49-F238E27FC236}">
                <a16:creationId xmlns:a16="http://schemas.microsoft.com/office/drawing/2014/main" id="{0174690F-B7DB-48B8-BDBE-B76E014B331B}"/>
              </a:ext>
            </a:extLst>
          </p:cNvPr>
          <p:cNvSpPr/>
          <p:nvPr/>
        </p:nvSpPr>
        <p:spPr bwMode="auto">
          <a:xfrm>
            <a:off x="4809582" y="3458192"/>
            <a:ext cx="2572835" cy="899665"/>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dirty="0"/>
              <a:t>Authenticate to  back-end with basic or client certificate</a:t>
            </a:r>
          </a:p>
        </p:txBody>
      </p:sp>
      <p:sp>
        <p:nvSpPr>
          <p:cNvPr id="9" name="Rectangle: Rounded Corners 8">
            <a:extLst>
              <a:ext uri="{FF2B5EF4-FFF2-40B4-BE49-F238E27FC236}">
                <a16:creationId xmlns:a16="http://schemas.microsoft.com/office/drawing/2014/main" id="{35A03D37-C7FA-4412-A56F-23D4AC7A2159}"/>
              </a:ext>
            </a:extLst>
          </p:cNvPr>
          <p:cNvSpPr/>
          <p:nvPr/>
        </p:nvSpPr>
        <p:spPr bwMode="auto">
          <a:xfrm>
            <a:off x="8520688" y="3458193"/>
            <a:ext cx="2572835" cy="899665"/>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dirty="0"/>
              <a:t>Store in Cache / Retrieve from cache</a:t>
            </a:r>
          </a:p>
        </p:txBody>
      </p:sp>
      <p:sp>
        <p:nvSpPr>
          <p:cNvPr id="10" name="Rectangle: Rounded Corners 9">
            <a:extLst>
              <a:ext uri="{FF2B5EF4-FFF2-40B4-BE49-F238E27FC236}">
                <a16:creationId xmlns:a16="http://schemas.microsoft.com/office/drawing/2014/main" id="{828905C5-706F-4CE9-974D-FA138A701E09}"/>
              </a:ext>
            </a:extLst>
          </p:cNvPr>
          <p:cNvSpPr/>
          <p:nvPr/>
        </p:nvSpPr>
        <p:spPr bwMode="auto">
          <a:xfrm>
            <a:off x="2792098" y="4893311"/>
            <a:ext cx="2572835" cy="899665"/>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dirty="0"/>
              <a:t>Send one-way request</a:t>
            </a:r>
          </a:p>
        </p:txBody>
      </p:sp>
      <p:sp>
        <p:nvSpPr>
          <p:cNvPr id="11" name="Rectangle: Rounded Corners 10">
            <a:extLst>
              <a:ext uri="{FF2B5EF4-FFF2-40B4-BE49-F238E27FC236}">
                <a16:creationId xmlns:a16="http://schemas.microsoft.com/office/drawing/2014/main" id="{65383D86-9AC8-42BB-845B-1F2F9DF74513}"/>
              </a:ext>
            </a:extLst>
          </p:cNvPr>
          <p:cNvSpPr/>
          <p:nvPr/>
        </p:nvSpPr>
        <p:spPr bwMode="auto">
          <a:xfrm>
            <a:off x="6827067" y="4893311"/>
            <a:ext cx="2572835" cy="899665"/>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t>(More)</a:t>
            </a:r>
          </a:p>
        </p:txBody>
      </p:sp>
    </p:spTree>
    <p:extLst>
      <p:ext uri="{BB962C8B-B14F-4D97-AF65-F5344CB8AC3E}">
        <p14:creationId xmlns:p14="http://schemas.microsoft.com/office/powerpoint/2010/main" val="337925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to versioning</a:t>
            </a:r>
          </a:p>
        </p:txBody>
      </p:sp>
      <p:sp>
        <p:nvSpPr>
          <p:cNvPr id="3" name="Text Placeholder 2"/>
          <p:cNvSpPr>
            <a:spLocks noGrp="1"/>
          </p:cNvSpPr>
          <p:nvPr>
            <p:ph type="body" sz="quarter" idx="10"/>
          </p:nvPr>
        </p:nvSpPr>
        <p:spPr>
          <a:xfrm>
            <a:off x="270893" y="1360773"/>
            <a:ext cx="11654187" cy="2846722"/>
          </a:xfrm>
        </p:spPr>
        <p:txBody>
          <a:bodyPr/>
          <a:lstStyle/>
          <a:p>
            <a:pPr marL="457200" indent="-457200" fontAlgn="base">
              <a:buFont typeface="Arial" panose="020B0604020202020204" pitchFamily="34" charset="0"/>
              <a:buChar char="•"/>
            </a:pPr>
            <a:r>
              <a:rPr lang="en-US" sz="3200" dirty="0"/>
              <a:t>Natively understand versions at the system level</a:t>
            </a:r>
          </a:p>
          <a:p>
            <a:pPr marL="457200" indent="-457200" fontAlgn="base">
              <a:buFont typeface="Arial" panose="020B0604020202020204" pitchFamily="34" charset="0"/>
              <a:buChar char="•"/>
            </a:pPr>
            <a:r>
              <a:rPr lang="en-US" sz="3200" dirty="0"/>
              <a:t>Versioning is an opt-in</a:t>
            </a:r>
          </a:p>
          <a:p>
            <a:pPr marL="457200" indent="-457200" fontAlgn="base">
              <a:buFont typeface="Arial" panose="020B0604020202020204" pitchFamily="34" charset="0"/>
              <a:buChar char="•"/>
            </a:pPr>
            <a:r>
              <a:rPr lang="en-US" sz="3200" dirty="0"/>
              <a:t>Offer versioning scheme options</a:t>
            </a:r>
          </a:p>
          <a:p>
            <a:pPr marL="457200" indent="-457200" fontAlgn="base">
              <a:buFont typeface="Arial" panose="020B0604020202020204" pitchFamily="34" charset="0"/>
              <a:buChar char="•"/>
            </a:pPr>
            <a:r>
              <a:rPr lang="en-US" sz="3200" dirty="0"/>
              <a:t>Inform developers about the changes</a:t>
            </a:r>
          </a:p>
          <a:p>
            <a:pPr marL="457200" indent="-457200" fontAlgn="base">
              <a:buFont typeface="Arial" panose="020B0604020202020204" pitchFamily="34" charset="0"/>
              <a:buChar char="•"/>
            </a:pPr>
            <a:r>
              <a:rPr lang="en-US" sz="3200" dirty="0"/>
              <a:t>Control when the changes get adopted</a:t>
            </a:r>
          </a:p>
        </p:txBody>
      </p:sp>
      <p:sp>
        <p:nvSpPr>
          <p:cNvPr id="4" name="TextBox 3"/>
          <p:cNvSpPr txBox="1"/>
          <p:nvPr/>
        </p:nvSpPr>
        <p:spPr>
          <a:xfrm>
            <a:off x="1429225" y="4612015"/>
            <a:ext cx="1993625" cy="1385177"/>
          </a:xfrm>
          <a:prstGeom prst="rect">
            <a:avLst/>
          </a:prstGeom>
          <a:solidFill>
            <a:srgbClr val="186DEE"/>
          </a:solidFill>
          <a:ln>
            <a:noFill/>
          </a:ln>
        </p:spPr>
        <p:txBody>
          <a:bodyPr wrap="square" lIns="182828" tIns="146263" rIns="182828" bIns="146263" rtlCol="0" anchor="ctr" anchorCtr="0">
            <a:no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2745"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Versions</a:t>
            </a:r>
          </a:p>
        </p:txBody>
      </p:sp>
      <p:sp>
        <p:nvSpPr>
          <p:cNvPr id="5" name="TextBox 4"/>
          <p:cNvSpPr txBox="1"/>
          <p:nvPr/>
        </p:nvSpPr>
        <p:spPr>
          <a:xfrm>
            <a:off x="4655293" y="4612013"/>
            <a:ext cx="1993625" cy="1365612"/>
          </a:xfrm>
          <a:prstGeom prst="rect">
            <a:avLst/>
          </a:prstGeom>
          <a:solidFill>
            <a:srgbClr val="009955"/>
          </a:solidFill>
        </p:spPr>
        <p:txBody>
          <a:bodyPr wrap="square" lIns="182828" tIns="146263" rIns="182828" bIns="146263" rtlCol="0" anchor="ctr" anchorCtr="0">
            <a:no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2745"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Revisions</a:t>
            </a:r>
          </a:p>
        </p:txBody>
      </p:sp>
      <p:sp>
        <p:nvSpPr>
          <p:cNvPr id="6" name="TextBox 5"/>
          <p:cNvSpPr txBox="1"/>
          <p:nvPr/>
        </p:nvSpPr>
        <p:spPr>
          <a:xfrm>
            <a:off x="1168003" y="5997192"/>
            <a:ext cx="2516064" cy="80382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Consumers choose when to adopt</a:t>
            </a:r>
            <a:endParaRPr kumimoji="0" lang="en-CA" sz="18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Semilight"/>
              <a:ea typeface="+mn-ea"/>
              <a:cs typeface="+mn-cs"/>
            </a:endParaRPr>
          </a:p>
        </p:txBody>
      </p:sp>
      <p:sp>
        <p:nvSpPr>
          <p:cNvPr id="7" name="TextBox 6"/>
          <p:cNvSpPr txBox="1"/>
          <p:nvPr/>
        </p:nvSpPr>
        <p:spPr>
          <a:xfrm>
            <a:off x="4544274" y="5977624"/>
            <a:ext cx="2215660" cy="80382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Providers choose when to deploy</a:t>
            </a:r>
            <a:endParaRPr kumimoji="0" lang="en-CA" sz="18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Semilight"/>
              <a:ea typeface="+mn-ea"/>
              <a:cs typeface="+mn-cs"/>
            </a:endParaRPr>
          </a:p>
        </p:txBody>
      </p:sp>
      <p:pic>
        <p:nvPicPr>
          <p:cNvPr id="8" name="Picture 7">
            <a:extLst>
              <a:ext uri="{FF2B5EF4-FFF2-40B4-BE49-F238E27FC236}">
                <a16:creationId xmlns:a16="http://schemas.microsoft.com/office/drawing/2014/main" id="{DB36797A-338B-4437-BFBF-EFAE653A364B}"/>
              </a:ext>
            </a:extLst>
          </p:cNvPr>
          <p:cNvPicPr>
            <a:picLocks noChangeAspect="1"/>
          </p:cNvPicPr>
          <p:nvPr/>
        </p:nvPicPr>
        <p:blipFill>
          <a:blip r:embed="rId3"/>
          <a:stretch>
            <a:fillRect/>
          </a:stretch>
        </p:blipFill>
        <p:spPr>
          <a:xfrm>
            <a:off x="241132" y="1088777"/>
            <a:ext cx="8128594" cy="3909726"/>
          </a:xfrm>
          <a:prstGeom prst="rect">
            <a:avLst/>
          </a:prstGeom>
        </p:spPr>
      </p:pic>
      <p:pic>
        <p:nvPicPr>
          <p:cNvPr id="9" name="Picture 8">
            <a:extLst>
              <a:ext uri="{FF2B5EF4-FFF2-40B4-BE49-F238E27FC236}">
                <a16:creationId xmlns:a16="http://schemas.microsoft.com/office/drawing/2014/main" id="{05FFC729-A46B-4A89-889C-78C773AF0CDD}"/>
              </a:ext>
            </a:extLst>
          </p:cNvPr>
          <p:cNvPicPr>
            <a:picLocks noChangeAspect="1"/>
          </p:cNvPicPr>
          <p:nvPr/>
        </p:nvPicPr>
        <p:blipFill>
          <a:blip r:embed="rId4"/>
          <a:stretch>
            <a:fillRect/>
          </a:stretch>
        </p:blipFill>
        <p:spPr>
          <a:xfrm>
            <a:off x="266920" y="1088776"/>
            <a:ext cx="8174260" cy="3872498"/>
          </a:xfrm>
          <a:prstGeom prst="rect">
            <a:avLst/>
          </a:prstGeom>
        </p:spPr>
      </p:pic>
      <p:pic>
        <p:nvPicPr>
          <p:cNvPr id="10" name="Picture 9">
            <a:extLst>
              <a:ext uri="{FF2B5EF4-FFF2-40B4-BE49-F238E27FC236}">
                <a16:creationId xmlns:a16="http://schemas.microsoft.com/office/drawing/2014/main" id="{72A4346C-8EC9-41BE-A7F5-46D6822854D1}"/>
              </a:ext>
            </a:extLst>
          </p:cNvPr>
          <p:cNvPicPr>
            <a:picLocks noChangeAspect="1"/>
          </p:cNvPicPr>
          <p:nvPr/>
        </p:nvPicPr>
        <p:blipFill>
          <a:blip r:embed="rId5"/>
          <a:stretch>
            <a:fillRect/>
          </a:stretch>
        </p:blipFill>
        <p:spPr>
          <a:xfrm>
            <a:off x="266920" y="1088774"/>
            <a:ext cx="8979746" cy="3773511"/>
          </a:xfrm>
          <a:prstGeom prst="rect">
            <a:avLst/>
          </a:prstGeom>
        </p:spPr>
      </p:pic>
    </p:spTree>
    <p:extLst>
      <p:ext uri="{BB962C8B-B14F-4D97-AF65-F5344CB8AC3E}">
        <p14:creationId xmlns:p14="http://schemas.microsoft.com/office/powerpoint/2010/main" val="150553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6E4FEFA-CEDA-4169-8BA9-C542730A74E4}"/>
              </a:ext>
            </a:extLst>
          </p:cNvPr>
          <p:cNvSpPr>
            <a:spLocks noGrp="1"/>
          </p:cNvSpPr>
          <p:nvPr>
            <p:ph type="title"/>
          </p:nvPr>
        </p:nvSpPr>
        <p:spPr/>
        <p:txBody>
          <a:bodyPr>
            <a:normAutofit fontScale="90000"/>
          </a:bodyPr>
          <a:lstStyle/>
          <a:p>
            <a:r>
              <a:rPr lang="en-GB" sz="3921"/>
              <a:t>APIs: Connecting applications</a:t>
            </a:r>
            <a:endParaRPr lang="en-GB" sz="2353"/>
          </a:p>
        </p:txBody>
      </p:sp>
      <p:sp>
        <p:nvSpPr>
          <p:cNvPr id="10" name="Rectangle 9">
            <a:extLst>
              <a:ext uri="{FF2B5EF4-FFF2-40B4-BE49-F238E27FC236}">
                <a16:creationId xmlns:a16="http://schemas.microsoft.com/office/drawing/2014/main" id="{3F08FD02-0A41-49AE-A3A3-4DE5A3B562F5}"/>
              </a:ext>
            </a:extLst>
          </p:cNvPr>
          <p:cNvSpPr/>
          <p:nvPr/>
        </p:nvSpPr>
        <p:spPr bwMode="auto">
          <a:xfrm>
            <a:off x="1260415" y="5015370"/>
            <a:ext cx="5647398" cy="988295"/>
          </a:xfrm>
          <a:prstGeom prst="rect">
            <a:avLst/>
          </a:prstGeom>
          <a:no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C3DF3B4B-D921-43BA-81D9-EFD015DED506}"/>
              </a:ext>
            </a:extLst>
          </p:cNvPr>
          <p:cNvSpPr txBox="1"/>
          <p:nvPr/>
        </p:nvSpPr>
        <p:spPr>
          <a:xfrm>
            <a:off x="7256433" y="4993015"/>
            <a:ext cx="3675151" cy="1267233"/>
          </a:xfrm>
          <a:prstGeom prst="rect">
            <a:avLst/>
          </a:prstGeom>
          <a:noFill/>
        </p:spPr>
        <p:txBody>
          <a:bodyPr wrap="square" lIns="179285" tIns="143428" rIns="179285" bIns="143428" rtlCol="0">
            <a:spAutoFit/>
          </a:bodyPr>
          <a:lstStyle/>
          <a:p>
            <a:pPr>
              <a:lnSpc>
                <a:spcPct val="90000"/>
              </a:lnSpc>
              <a:spcAft>
                <a:spcPts val="588"/>
              </a:spcAft>
            </a:pPr>
            <a:r>
              <a:rPr lang="en-GB" sz="2353">
                <a:gradFill>
                  <a:gsLst>
                    <a:gs pos="2917">
                      <a:schemeClr val="tx1"/>
                    </a:gs>
                    <a:gs pos="30000">
                      <a:schemeClr val="tx1"/>
                    </a:gs>
                  </a:gsLst>
                  <a:lin ang="5400000" scaled="0"/>
                </a:gradFill>
              </a:rPr>
              <a:t>Internal data, applications &amp; algorithms</a:t>
            </a:r>
          </a:p>
        </p:txBody>
      </p:sp>
      <p:sp>
        <p:nvSpPr>
          <p:cNvPr id="13" name="Rectangle 12">
            <a:extLst>
              <a:ext uri="{FF2B5EF4-FFF2-40B4-BE49-F238E27FC236}">
                <a16:creationId xmlns:a16="http://schemas.microsoft.com/office/drawing/2014/main" id="{2596BFDF-534F-47EF-B4D7-CC3749A7BE78}"/>
              </a:ext>
            </a:extLst>
          </p:cNvPr>
          <p:cNvSpPr/>
          <p:nvPr/>
        </p:nvSpPr>
        <p:spPr bwMode="auto">
          <a:xfrm>
            <a:off x="1265900" y="3921840"/>
            <a:ext cx="5647398" cy="988295"/>
          </a:xfrm>
          <a:prstGeom prst="rect">
            <a:avLst/>
          </a:prstGeom>
          <a:no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BDB97C24-E043-4303-AB86-C579ADCA6A18}"/>
              </a:ext>
            </a:extLst>
          </p:cNvPr>
          <p:cNvSpPr/>
          <p:nvPr/>
        </p:nvSpPr>
        <p:spPr bwMode="auto">
          <a:xfrm>
            <a:off x="1262176" y="2828310"/>
            <a:ext cx="5647398" cy="988295"/>
          </a:xfrm>
          <a:prstGeom prst="rect">
            <a:avLst/>
          </a:prstGeom>
          <a:no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DCB67BF1-326E-4ADA-95F1-734E2104AD3C}"/>
              </a:ext>
            </a:extLst>
          </p:cNvPr>
          <p:cNvSpPr/>
          <p:nvPr/>
        </p:nvSpPr>
        <p:spPr bwMode="auto">
          <a:xfrm>
            <a:off x="1260415" y="1734780"/>
            <a:ext cx="5647398" cy="988295"/>
          </a:xfrm>
          <a:prstGeom prst="rect">
            <a:avLst/>
          </a:prstGeom>
          <a:no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02434B41-67BE-47C3-9519-F05AE070E4FE}"/>
              </a:ext>
            </a:extLst>
          </p:cNvPr>
          <p:cNvSpPr txBox="1"/>
          <p:nvPr/>
        </p:nvSpPr>
        <p:spPr>
          <a:xfrm>
            <a:off x="7260776" y="3945295"/>
            <a:ext cx="3670809" cy="1267233"/>
          </a:xfrm>
          <a:prstGeom prst="rect">
            <a:avLst/>
          </a:prstGeom>
          <a:noFill/>
        </p:spPr>
        <p:txBody>
          <a:bodyPr wrap="square" lIns="179285" tIns="143428" rIns="179285" bIns="143428" rtlCol="0">
            <a:spAutoFit/>
          </a:bodyPr>
          <a:lstStyle/>
          <a:p>
            <a:pPr>
              <a:lnSpc>
                <a:spcPct val="90000"/>
              </a:lnSpc>
              <a:spcAft>
                <a:spcPts val="588"/>
              </a:spcAft>
            </a:pPr>
            <a:r>
              <a:rPr lang="en-GB" sz="2353">
                <a:gradFill>
                  <a:gsLst>
                    <a:gs pos="2917">
                      <a:schemeClr val="tx1"/>
                    </a:gs>
                    <a:gs pos="30000">
                      <a:schemeClr val="tx1"/>
                    </a:gs>
                  </a:gsLst>
                  <a:lin ang="5400000" scaled="0"/>
                </a:gradFill>
              </a:rPr>
              <a:t>Application Programming Interface (API)</a:t>
            </a:r>
          </a:p>
        </p:txBody>
      </p:sp>
      <p:sp>
        <p:nvSpPr>
          <p:cNvPr id="17" name="TextBox 16">
            <a:extLst>
              <a:ext uri="{FF2B5EF4-FFF2-40B4-BE49-F238E27FC236}">
                <a16:creationId xmlns:a16="http://schemas.microsoft.com/office/drawing/2014/main" id="{ABD81DB7-151B-4699-B099-AA8F21275E96}"/>
              </a:ext>
            </a:extLst>
          </p:cNvPr>
          <p:cNvSpPr txBox="1"/>
          <p:nvPr/>
        </p:nvSpPr>
        <p:spPr>
          <a:xfrm>
            <a:off x="7260776" y="2851764"/>
            <a:ext cx="3353143" cy="1267233"/>
          </a:xfrm>
          <a:prstGeom prst="rect">
            <a:avLst/>
          </a:prstGeom>
          <a:noFill/>
        </p:spPr>
        <p:txBody>
          <a:bodyPr wrap="square" lIns="179285" tIns="143428" rIns="179285" bIns="143428" rtlCol="0">
            <a:spAutoFit/>
          </a:bodyPr>
          <a:lstStyle/>
          <a:p>
            <a:pPr>
              <a:lnSpc>
                <a:spcPct val="90000"/>
              </a:lnSpc>
              <a:spcAft>
                <a:spcPts val="588"/>
              </a:spcAft>
            </a:pPr>
            <a:r>
              <a:rPr lang="en-GB" sz="2353">
                <a:gradFill>
                  <a:gsLst>
                    <a:gs pos="2917">
                      <a:schemeClr val="tx1"/>
                    </a:gs>
                    <a:gs pos="30000">
                      <a:schemeClr val="tx1"/>
                    </a:gs>
                  </a:gsLst>
                  <a:lin ang="5400000" scaled="0"/>
                </a:gradFill>
              </a:rPr>
              <a:t>Web, mobile, devices &amp; 3</a:t>
            </a:r>
            <a:r>
              <a:rPr lang="en-GB" sz="2353" baseline="30000">
                <a:gradFill>
                  <a:gsLst>
                    <a:gs pos="2917">
                      <a:schemeClr val="tx1"/>
                    </a:gs>
                    <a:gs pos="30000">
                      <a:schemeClr val="tx1"/>
                    </a:gs>
                  </a:gsLst>
                  <a:lin ang="5400000" scaled="0"/>
                </a:gradFill>
              </a:rPr>
              <a:t>rd</a:t>
            </a:r>
            <a:r>
              <a:rPr lang="en-GB" sz="2353">
                <a:gradFill>
                  <a:gsLst>
                    <a:gs pos="2917">
                      <a:schemeClr val="tx1"/>
                    </a:gs>
                    <a:gs pos="30000">
                      <a:schemeClr val="tx1"/>
                    </a:gs>
                  </a:gsLst>
                  <a:lin ang="5400000" scaled="0"/>
                </a:gradFill>
              </a:rPr>
              <a:t> party integrations</a:t>
            </a:r>
          </a:p>
        </p:txBody>
      </p:sp>
      <p:sp>
        <p:nvSpPr>
          <p:cNvPr id="18" name="TextBox 17">
            <a:extLst>
              <a:ext uri="{FF2B5EF4-FFF2-40B4-BE49-F238E27FC236}">
                <a16:creationId xmlns:a16="http://schemas.microsoft.com/office/drawing/2014/main" id="{703191E2-97E7-4547-A27D-B29AFA549574}"/>
              </a:ext>
            </a:extLst>
          </p:cNvPr>
          <p:cNvSpPr txBox="1"/>
          <p:nvPr/>
        </p:nvSpPr>
        <p:spPr>
          <a:xfrm>
            <a:off x="7260776" y="1758235"/>
            <a:ext cx="3100585" cy="941386"/>
          </a:xfrm>
          <a:prstGeom prst="rect">
            <a:avLst/>
          </a:prstGeom>
          <a:noFill/>
        </p:spPr>
        <p:txBody>
          <a:bodyPr wrap="square" lIns="179285" tIns="143428" rIns="179285" bIns="143428" rtlCol="0">
            <a:spAutoFit/>
          </a:bodyPr>
          <a:lstStyle/>
          <a:p>
            <a:pPr>
              <a:lnSpc>
                <a:spcPct val="90000"/>
              </a:lnSpc>
              <a:spcAft>
                <a:spcPts val="588"/>
              </a:spcAft>
            </a:pPr>
            <a:r>
              <a:rPr lang="en-GB" sz="2353">
                <a:gradFill>
                  <a:gsLst>
                    <a:gs pos="2917">
                      <a:schemeClr val="tx1"/>
                    </a:gs>
                    <a:gs pos="30000">
                      <a:schemeClr val="tx1"/>
                    </a:gs>
                  </a:gsLst>
                  <a:lin ang="5400000" scaled="0"/>
                </a:gradFill>
              </a:rPr>
              <a:t>Customers, partners &amp; developers</a:t>
            </a:r>
          </a:p>
        </p:txBody>
      </p:sp>
      <p:pic>
        <p:nvPicPr>
          <p:cNvPr id="59" name="Picture 58">
            <a:extLst>
              <a:ext uri="{FF2B5EF4-FFF2-40B4-BE49-F238E27FC236}">
                <a16:creationId xmlns:a16="http://schemas.microsoft.com/office/drawing/2014/main" id="{4BA7AF54-03BC-49BD-A1A8-BA27340D82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46491" y="3458163"/>
            <a:ext cx="2572739" cy="1997257"/>
          </a:xfrm>
          <a:prstGeom prst="rect">
            <a:avLst/>
          </a:prstGeom>
        </p:spPr>
      </p:pic>
      <p:grpSp>
        <p:nvGrpSpPr>
          <p:cNvPr id="46" name="Group 45">
            <a:extLst>
              <a:ext uri="{FF2B5EF4-FFF2-40B4-BE49-F238E27FC236}">
                <a16:creationId xmlns:a16="http://schemas.microsoft.com/office/drawing/2014/main" id="{49C63F90-2BAE-4DDB-B59F-057244E72607}"/>
              </a:ext>
            </a:extLst>
          </p:cNvPr>
          <p:cNvGrpSpPr/>
          <p:nvPr/>
        </p:nvGrpSpPr>
        <p:grpSpPr>
          <a:xfrm>
            <a:off x="1893091" y="4416596"/>
            <a:ext cx="4316915" cy="2091550"/>
            <a:chOff x="1821294" y="4504661"/>
            <a:chExt cx="4403478" cy="2133490"/>
          </a:xfrm>
        </p:grpSpPr>
        <p:pic>
          <p:nvPicPr>
            <p:cNvPr id="9" name="Picture 8">
              <a:extLst>
                <a:ext uri="{FF2B5EF4-FFF2-40B4-BE49-F238E27FC236}">
                  <a16:creationId xmlns:a16="http://schemas.microsoft.com/office/drawing/2014/main" id="{3DB4F179-C991-4118-A3C1-64E103F5D7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7895" y="4504661"/>
              <a:ext cx="2627847" cy="2030607"/>
            </a:xfrm>
            <a:prstGeom prst="rect">
              <a:avLst/>
            </a:prstGeom>
          </p:spPr>
        </p:pic>
        <p:pic>
          <p:nvPicPr>
            <p:cNvPr id="7" name="Picture 6">
              <a:extLst>
                <a:ext uri="{FF2B5EF4-FFF2-40B4-BE49-F238E27FC236}">
                  <a16:creationId xmlns:a16="http://schemas.microsoft.com/office/drawing/2014/main" id="{DAA1685B-9191-4F97-9A96-BD7E96E3C9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00444" y="4604514"/>
              <a:ext cx="2614878" cy="2029968"/>
            </a:xfrm>
            <a:prstGeom prst="rect">
              <a:avLst/>
            </a:prstGeom>
          </p:spPr>
        </p:pic>
        <p:pic>
          <p:nvPicPr>
            <p:cNvPr id="5" name="Picture 4">
              <a:extLst>
                <a:ext uri="{FF2B5EF4-FFF2-40B4-BE49-F238E27FC236}">
                  <a16:creationId xmlns:a16="http://schemas.microsoft.com/office/drawing/2014/main" id="{C0C4D480-04EC-4389-9545-0D5D2A20A88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21294" y="4600845"/>
              <a:ext cx="2624328" cy="2037306"/>
            </a:xfrm>
            <a:prstGeom prst="rect">
              <a:avLst/>
            </a:prstGeom>
          </p:spPr>
        </p:pic>
        <p:grpSp>
          <p:nvGrpSpPr>
            <p:cNvPr id="2" name="Group 1">
              <a:extLst>
                <a:ext uri="{FF2B5EF4-FFF2-40B4-BE49-F238E27FC236}">
                  <a16:creationId xmlns:a16="http://schemas.microsoft.com/office/drawing/2014/main" id="{8A58220A-6303-4966-A53B-C4BA140DF1BE}"/>
                </a:ext>
              </a:extLst>
            </p:cNvPr>
            <p:cNvGrpSpPr/>
            <p:nvPr/>
          </p:nvGrpSpPr>
          <p:grpSpPr>
            <a:xfrm>
              <a:off x="2158827" y="5255406"/>
              <a:ext cx="351585" cy="636057"/>
              <a:chOff x="2329805" y="5186420"/>
              <a:chExt cx="405771" cy="839727"/>
            </a:xfrm>
          </p:grpSpPr>
          <p:sp>
            <p:nvSpPr>
              <p:cNvPr id="56" name="Freeform 30">
                <a:extLst>
                  <a:ext uri="{FF2B5EF4-FFF2-40B4-BE49-F238E27FC236}">
                    <a16:creationId xmlns:a16="http://schemas.microsoft.com/office/drawing/2014/main" id="{E29FEA0E-1434-43F2-B6DF-5C28ABD4FE15}"/>
                  </a:ext>
                </a:extLst>
              </p:cNvPr>
              <p:cNvSpPr>
                <a:spLocks/>
              </p:cNvSpPr>
              <p:nvPr/>
            </p:nvSpPr>
            <p:spPr bwMode="black">
              <a:xfrm>
                <a:off x="2339274" y="5186420"/>
                <a:ext cx="377368" cy="137926"/>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p>
            </p:txBody>
          </p:sp>
          <p:sp>
            <p:nvSpPr>
              <p:cNvPr id="57" name="Freeform 31">
                <a:extLst>
                  <a:ext uri="{FF2B5EF4-FFF2-40B4-BE49-F238E27FC236}">
                    <a16:creationId xmlns:a16="http://schemas.microsoft.com/office/drawing/2014/main" id="{75AC0E11-684F-49B7-BD34-188318B13EF6}"/>
                  </a:ext>
                </a:extLst>
              </p:cNvPr>
              <p:cNvSpPr>
                <a:spLocks noEditPoints="1"/>
              </p:cNvSpPr>
              <p:nvPr/>
            </p:nvSpPr>
            <p:spPr bwMode="black">
              <a:xfrm>
                <a:off x="2329805" y="5336516"/>
                <a:ext cx="405771" cy="689631"/>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p>
            </p:txBody>
          </p:sp>
        </p:grpSp>
        <p:pic>
          <p:nvPicPr>
            <p:cNvPr id="60" name="Picture 59">
              <a:extLst>
                <a:ext uri="{FF2B5EF4-FFF2-40B4-BE49-F238E27FC236}">
                  <a16:creationId xmlns:a16="http://schemas.microsoft.com/office/drawing/2014/main" id="{7A2C55E6-7FFF-4418-9405-721A0507F0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81330" y="5276283"/>
              <a:ext cx="743442" cy="576065"/>
            </a:xfrm>
            <a:prstGeom prst="rect">
              <a:avLst/>
            </a:prstGeom>
          </p:spPr>
        </p:pic>
      </p:grpSp>
      <p:grpSp>
        <p:nvGrpSpPr>
          <p:cNvPr id="45" name="Group 44">
            <a:extLst>
              <a:ext uri="{FF2B5EF4-FFF2-40B4-BE49-F238E27FC236}">
                <a16:creationId xmlns:a16="http://schemas.microsoft.com/office/drawing/2014/main" id="{AE43C705-C80F-4B7D-8F2F-ED1D2BF36B8D}"/>
              </a:ext>
            </a:extLst>
          </p:cNvPr>
          <p:cNvGrpSpPr/>
          <p:nvPr/>
        </p:nvGrpSpPr>
        <p:grpSpPr>
          <a:xfrm>
            <a:off x="2132694" y="1611993"/>
            <a:ext cx="4033899" cy="1242729"/>
            <a:chOff x="2175458" y="1643820"/>
            <a:chExt cx="4114787" cy="1267648"/>
          </a:xfrm>
        </p:grpSpPr>
        <p:pic>
          <p:nvPicPr>
            <p:cNvPr id="6" name="Graphic 5" descr="Group">
              <a:extLst>
                <a:ext uri="{FF2B5EF4-FFF2-40B4-BE49-F238E27FC236}">
                  <a16:creationId xmlns:a16="http://schemas.microsoft.com/office/drawing/2014/main" id="{31F1E527-E86A-4A60-BCDB-A55FCBA649B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1633" y="1652856"/>
              <a:ext cx="1258612" cy="1258612"/>
            </a:xfrm>
            <a:prstGeom prst="rect">
              <a:avLst/>
            </a:prstGeom>
          </p:spPr>
        </p:pic>
        <p:pic>
          <p:nvPicPr>
            <p:cNvPr id="42" name="Graphic 41" descr="Group">
              <a:extLst>
                <a:ext uri="{FF2B5EF4-FFF2-40B4-BE49-F238E27FC236}">
                  <a16:creationId xmlns:a16="http://schemas.microsoft.com/office/drawing/2014/main" id="{48D1B980-8103-4687-9816-E7195212D75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03545" y="1652856"/>
              <a:ext cx="1258612" cy="1258612"/>
            </a:xfrm>
            <a:prstGeom prst="rect">
              <a:avLst/>
            </a:prstGeom>
          </p:spPr>
        </p:pic>
        <p:pic>
          <p:nvPicPr>
            <p:cNvPr id="43" name="Graphic 42" descr="Group">
              <a:extLst>
                <a:ext uri="{FF2B5EF4-FFF2-40B4-BE49-F238E27FC236}">
                  <a16:creationId xmlns:a16="http://schemas.microsoft.com/office/drawing/2014/main" id="{3932E986-33C1-4DE8-83EE-61385550A23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75458" y="1643820"/>
              <a:ext cx="1258612" cy="1258612"/>
            </a:xfrm>
            <a:prstGeom prst="rect">
              <a:avLst/>
            </a:prstGeom>
          </p:spPr>
        </p:pic>
      </p:grpSp>
      <p:cxnSp>
        <p:nvCxnSpPr>
          <p:cNvPr id="37" name="Straight Arrow Connector 36">
            <a:extLst>
              <a:ext uri="{FF2B5EF4-FFF2-40B4-BE49-F238E27FC236}">
                <a16:creationId xmlns:a16="http://schemas.microsoft.com/office/drawing/2014/main" id="{A32BABC7-EFEC-45FC-BE3A-554182267A5E}"/>
              </a:ext>
            </a:extLst>
          </p:cNvPr>
          <p:cNvCxnSpPr>
            <a:cxnSpLocks/>
          </p:cNvCxnSpPr>
          <p:nvPr/>
        </p:nvCxnSpPr>
        <p:spPr>
          <a:xfrm flipV="1">
            <a:off x="4613558" y="3852555"/>
            <a:ext cx="449469" cy="333415"/>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49BEC61-1FAC-478C-8F9E-A1A7F6933F74}"/>
              </a:ext>
            </a:extLst>
          </p:cNvPr>
          <p:cNvCxnSpPr>
            <a:cxnSpLocks/>
          </p:cNvCxnSpPr>
          <p:nvPr/>
        </p:nvCxnSpPr>
        <p:spPr>
          <a:xfrm flipH="1" flipV="1">
            <a:off x="3117222" y="3839526"/>
            <a:ext cx="415486" cy="369705"/>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7D11AE5-0EB1-4EFF-99A9-1E4EC466B5AB}"/>
              </a:ext>
            </a:extLst>
          </p:cNvPr>
          <p:cNvCxnSpPr>
            <a:cxnSpLocks/>
          </p:cNvCxnSpPr>
          <p:nvPr/>
        </p:nvCxnSpPr>
        <p:spPr>
          <a:xfrm>
            <a:off x="4674822" y="4625712"/>
            <a:ext cx="364931" cy="34548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289EFF0-97AD-401E-9D34-7D7D7F9D3159}"/>
              </a:ext>
            </a:extLst>
          </p:cNvPr>
          <p:cNvCxnSpPr>
            <a:cxnSpLocks/>
          </p:cNvCxnSpPr>
          <p:nvPr/>
        </p:nvCxnSpPr>
        <p:spPr>
          <a:xfrm flipH="1">
            <a:off x="3104663" y="4636148"/>
            <a:ext cx="414351" cy="327478"/>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8" name="Graphic 37">
            <a:extLst>
              <a:ext uri="{FF2B5EF4-FFF2-40B4-BE49-F238E27FC236}">
                <a16:creationId xmlns:a16="http://schemas.microsoft.com/office/drawing/2014/main" id="{F0E546EE-5447-48A3-A812-6C2F7C88E61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313835" y="1946559"/>
            <a:ext cx="3488090" cy="2691722"/>
          </a:xfrm>
          <a:prstGeom prst="rect">
            <a:avLst/>
          </a:prstGeom>
        </p:spPr>
      </p:pic>
      <p:pic>
        <p:nvPicPr>
          <p:cNvPr id="40" name="Picture 24">
            <a:extLst>
              <a:ext uri="{FF2B5EF4-FFF2-40B4-BE49-F238E27FC236}">
                <a16:creationId xmlns:a16="http://schemas.microsoft.com/office/drawing/2014/main" id="{4F4B1A8F-826D-4447-9F85-3FBAAE4E19E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679051" y="2653383"/>
            <a:ext cx="1216076" cy="1216076"/>
          </a:xfrm>
          <a:prstGeom prst="rect">
            <a:avLst/>
          </a:prstGeom>
        </p:spPr>
      </p:pic>
      <p:sp>
        <p:nvSpPr>
          <p:cNvPr id="41" name="Freeform 20">
            <a:extLst>
              <a:ext uri="{FF2B5EF4-FFF2-40B4-BE49-F238E27FC236}">
                <a16:creationId xmlns:a16="http://schemas.microsoft.com/office/drawing/2014/main" id="{EE37B2AE-3783-40B4-AAD9-FEAE05C5FE88}"/>
              </a:ext>
            </a:extLst>
          </p:cNvPr>
          <p:cNvSpPr>
            <a:spLocks noEditPoints="1"/>
          </p:cNvSpPr>
          <p:nvPr/>
        </p:nvSpPr>
        <p:spPr bwMode="black">
          <a:xfrm>
            <a:off x="1907556" y="2938660"/>
            <a:ext cx="1024177" cy="712044"/>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0078D7"/>
          </a:solidFill>
          <a:extLst/>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882">
              <a:solidFill>
                <a:srgbClr val="FFFFFF"/>
              </a:solidFill>
            </a:endParaRPr>
          </a:p>
        </p:txBody>
      </p:sp>
      <p:sp>
        <p:nvSpPr>
          <p:cNvPr id="49" name="Rounded Rectangle 6">
            <a:extLst>
              <a:ext uri="{FF2B5EF4-FFF2-40B4-BE49-F238E27FC236}">
                <a16:creationId xmlns:a16="http://schemas.microsoft.com/office/drawing/2014/main" id="{2D1898CA-B23B-41D2-B622-EFBD0FF2348D}"/>
              </a:ext>
            </a:extLst>
          </p:cNvPr>
          <p:cNvSpPr/>
          <p:nvPr/>
        </p:nvSpPr>
        <p:spPr bwMode="black">
          <a:xfrm>
            <a:off x="3196664" y="2931103"/>
            <a:ext cx="526506" cy="71525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0078D7"/>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0684" tIns="40342" rIns="80684" bIns="40342"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726147"/>
            <a:endParaRPr lang="en-US" sz="1765" spc="-120">
              <a:solidFill>
                <a:schemeClr val="tx1">
                  <a:lumMod val="50000"/>
                </a:schemeClr>
              </a:solidFill>
              <a:latin typeface="Segoe Light" pitchFamily="34" charset="0"/>
            </a:endParaRPr>
          </a:p>
        </p:txBody>
      </p:sp>
      <p:grpSp>
        <p:nvGrpSpPr>
          <p:cNvPr id="50" name="Group 4">
            <a:extLst>
              <a:ext uri="{FF2B5EF4-FFF2-40B4-BE49-F238E27FC236}">
                <a16:creationId xmlns:a16="http://schemas.microsoft.com/office/drawing/2014/main" id="{FC17A23E-93B8-4D6E-92CA-DD49EFF1DAC0}"/>
              </a:ext>
            </a:extLst>
          </p:cNvPr>
          <p:cNvGrpSpPr>
            <a:grpSpLocks noChangeAspect="1"/>
          </p:cNvGrpSpPr>
          <p:nvPr/>
        </p:nvGrpSpPr>
        <p:grpSpPr bwMode="auto">
          <a:xfrm>
            <a:off x="4190003" y="3069050"/>
            <a:ext cx="235000" cy="291026"/>
            <a:chOff x="3069" y="1971"/>
            <a:chExt cx="151" cy="187"/>
          </a:xfrm>
        </p:grpSpPr>
        <p:sp>
          <p:nvSpPr>
            <p:cNvPr id="51" name="AutoShape 3">
              <a:extLst>
                <a:ext uri="{FF2B5EF4-FFF2-40B4-BE49-F238E27FC236}">
                  <a16:creationId xmlns:a16="http://schemas.microsoft.com/office/drawing/2014/main" id="{4B3A5BBB-1C0D-4A1C-8055-B10315551E9C}"/>
                </a:ext>
              </a:extLst>
            </p:cNvPr>
            <p:cNvSpPr>
              <a:spLocks noChangeAspect="1" noChangeArrowheads="1" noTextEdit="1"/>
            </p:cNvSpPr>
            <p:nvPr/>
          </p:nvSpPr>
          <p:spPr bwMode="auto">
            <a:xfrm>
              <a:off x="3069" y="1971"/>
              <a:ext cx="15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2" name="Freeform 5">
              <a:extLst>
                <a:ext uri="{FF2B5EF4-FFF2-40B4-BE49-F238E27FC236}">
                  <a16:creationId xmlns:a16="http://schemas.microsoft.com/office/drawing/2014/main" id="{D7391CBE-DF29-4436-AA7C-FF4352CEB4D1}"/>
                </a:ext>
              </a:extLst>
            </p:cNvPr>
            <p:cNvSpPr>
              <a:spLocks/>
            </p:cNvSpPr>
            <p:nvPr/>
          </p:nvSpPr>
          <p:spPr bwMode="auto">
            <a:xfrm>
              <a:off x="3143" y="1972"/>
              <a:ext cx="40" cy="43"/>
            </a:xfrm>
            <a:custGeom>
              <a:avLst/>
              <a:gdLst>
                <a:gd name="T0" fmla="*/ 58 w 81"/>
                <a:gd name="T1" fmla="*/ 60 h 89"/>
                <a:gd name="T2" fmla="*/ 78 w 81"/>
                <a:gd name="T3" fmla="*/ 0 h 89"/>
                <a:gd name="T4" fmla="*/ 23 w 81"/>
                <a:gd name="T5" fmla="*/ 29 h 89"/>
                <a:gd name="T6" fmla="*/ 3 w 81"/>
                <a:gd name="T7" fmla="*/ 87 h 89"/>
                <a:gd name="T8" fmla="*/ 58 w 81"/>
                <a:gd name="T9" fmla="*/ 60 h 89"/>
              </a:gdLst>
              <a:ahLst/>
              <a:cxnLst>
                <a:cxn ang="0">
                  <a:pos x="T0" y="T1"/>
                </a:cxn>
                <a:cxn ang="0">
                  <a:pos x="T2" y="T3"/>
                </a:cxn>
                <a:cxn ang="0">
                  <a:pos x="T4" y="T5"/>
                </a:cxn>
                <a:cxn ang="0">
                  <a:pos x="T6" y="T7"/>
                </a:cxn>
                <a:cxn ang="0">
                  <a:pos x="T8" y="T9"/>
                </a:cxn>
              </a:cxnLst>
              <a:rect l="0" t="0" r="r" b="b"/>
              <a:pathLst>
                <a:path w="81" h="89">
                  <a:moveTo>
                    <a:pt x="58" y="60"/>
                  </a:moveTo>
                  <a:cubicBezTo>
                    <a:pt x="71" y="44"/>
                    <a:pt x="81" y="22"/>
                    <a:pt x="78" y="0"/>
                  </a:cubicBezTo>
                  <a:cubicBezTo>
                    <a:pt x="59" y="1"/>
                    <a:pt x="36" y="13"/>
                    <a:pt x="23" y="29"/>
                  </a:cubicBezTo>
                  <a:cubicBezTo>
                    <a:pt x="10" y="43"/>
                    <a:pt x="0" y="66"/>
                    <a:pt x="3" y="87"/>
                  </a:cubicBezTo>
                  <a:cubicBezTo>
                    <a:pt x="24" y="89"/>
                    <a:pt x="45" y="77"/>
                    <a:pt x="58" y="6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3" name="Freeform 6">
              <a:extLst>
                <a:ext uri="{FF2B5EF4-FFF2-40B4-BE49-F238E27FC236}">
                  <a16:creationId xmlns:a16="http://schemas.microsoft.com/office/drawing/2014/main" id="{01E4FD2D-86ED-47BC-9F0E-7DEDD7B9A761}"/>
                </a:ext>
              </a:extLst>
            </p:cNvPr>
            <p:cNvSpPr>
              <a:spLocks/>
            </p:cNvSpPr>
            <p:nvPr/>
          </p:nvSpPr>
          <p:spPr bwMode="auto">
            <a:xfrm>
              <a:off x="3076" y="211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79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4" name="Freeform 7">
              <a:extLst>
                <a:ext uri="{FF2B5EF4-FFF2-40B4-BE49-F238E27FC236}">
                  <a16:creationId xmlns:a16="http://schemas.microsoft.com/office/drawing/2014/main" id="{1D1C57E5-9704-47E0-9336-47FA38A8FB8F}"/>
                </a:ext>
              </a:extLst>
            </p:cNvPr>
            <p:cNvSpPr>
              <a:spLocks/>
            </p:cNvSpPr>
            <p:nvPr/>
          </p:nvSpPr>
          <p:spPr bwMode="auto">
            <a:xfrm>
              <a:off x="3068" y="2016"/>
              <a:ext cx="152" cy="142"/>
            </a:xfrm>
            <a:custGeom>
              <a:avLst/>
              <a:gdLst>
                <a:gd name="T0" fmla="*/ 265 w 308"/>
                <a:gd name="T1" fmla="*/ 146 h 290"/>
                <a:gd name="T2" fmla="*/ 3 w 308"/>
                <a:gd name="T3" fmla="*/ 146 h 290"/>
                <a:gd name="T4" fmla="*/ 3 w 308"/>
                <a:gd name="T5" fmla="*/ 146 h 290"/>
                <a:gd name="T6" fmla="*/ 265 w 308"/>
                <a:gd name="T7" fmla="*/ 146 h 290"/>
                <a:gd name="T8" fmla="*/ 265 w 308"/>
                <a:gd name="T9" fmla="*/ 145 h 290"/>
                <a:gd name="T10" fmla="*/ 258 w 308"/>
                <a:gd name="T11" fmla="*/ 99 h 290"/>
                <a:gd name="T12" fmla="*/ 258 w 308"/>
                <a:gd name="T13" fmla="*/ 99 h 290"/>
                <a:gd name="T14" fmla="*/ 258 w 308"/>
                <a:gd name="T15" fmla="*/ 99 h 290"/>
                <a:gd name="T16" fmla="*/ 284 w 308"/>
                <a:gd name="T17" fmla="*/ 51 h 290"/>
                <a:gd name="T18" fmla="*/ 284 w 308"/>
                <a:gd name="T19" fmla="*/ 50 h 290"/>
                <a:gd name="T20" fmla="*/ 284 w 308"/>
                <a:gd name="T21" fmla="*/ 50 h 290"/>
                <a:gd name="T22" fmla="*/ 284 w 308"/>
                <a:gd name="T23" fmla="*/ 50 h 290"/>
                <a:gd name="T24" fmla="*/ 284 w 308"/>
                <a:gd name="T25" fmla="*/ 50 h 290"/>
                <a:gd name="T26" fmla="*/ 298 w 308"/>
                <a:gd name="T27" fmla="*/ 40 h 290"/>
                <a:gd name="T28" fmla="*/ 228 w 308"/>
                <a:gd name="T29" fmla="*/ 2 h 290"/>
                <a:gd name="T30" fmla="*/ 157 w 308"/>
                <a:gd name="T31" fmla="*/ 19 h 290"/>
                <a:gd name="T32" fmla="*/ 96 w 308"/>
                <a:gd name="T33" fmla="*/ 3 h 290"/>
                <a:gd name="T34" fmla="*/ 96 w 308"/>
                <a:gd name="T35" fmla="*/ 3 h 290"/>
                <a:gd name="T36" fmla="*/ 91 w 308"/>
                <a:gd name="T37" fmla="*/ 3 h 290"/>
                <a:gd name="T38" fmla="*/ 17 w 308"/>
                <a:gd name="T39" fmla="*/ 50 h 290"/>
                <a:gd name="T40" fmla="*/ 17 w 308"/>
                <a:gd name="T41" fmla="*/ 50 h 290"/>
                <a:gd name="T42" fmla="*/ 16 w 308"/>
                <a:gd name="T43" fmla="*/ 50 h 290"/>
                <a:gd name="T44" fmla="*/ 16 w 308"/>
                <a:gd name="T45" fmla="*/ 50 h 290"/>
                <a:gd name="T46" fmla="*/ 2 w 308"/>
                <a:gd name="T47" fmla="*/ 99 h 290"/>
                <a:gd name="T48" fmla="*/ 2 w 308"/>
                <a:gd name="T49" fmla="*/ 99 h 290"/>
                <a:gd name="T50" fmla="*/ 2 w 308"/>
                <a:gd name="T51" fmla="*/ 99 h 290"/>
                <a:gd name="T52" fmla="*/ 3 w 308"/>
                <a:gd name="T53" fmla="*/ 146 h 290"/>
                <a:gd name="T54" fmla="*/ 3 w 308"/>
                <a:gd name="T55" fmla="*/ 146 h 290"/>
                <a:gd name="T56" fmla="*/ 3 w 308"/>
                <a:gd name="T57" fmla="*/ 147 h 290"/>
                <a:gd name="T58" fmla="*/ 3 w 308"/>
                <a:gd name="T59" fmla="*/ 147 h 290"/>
                <a:gd name="T60" fmla="*/ 15 w 308"/>
                <a:gd name="T61" fmla="*/ 193 h 290"/>
                <a:gd name="T62" fmla="*/ 15 w 308"/>
                <a:gd name="T63" fmla="*/ 193 h 290"/>
                <a:gd name="T64" fmla="*/ 15 w 308"/>
                <a:gd name="T65" fmla="*/ 193 h 290"/>
                <a:gd name="T66" fmla="*/ 40 w 308"/>
                <a:gd name="T67" fmla="*/ 241 h 290"/>
                <a:gd name="T68" fmla="*/ 40 w 308"/>
                <a:gd name="T69" fmla="*/ 242 h 290"/>
                <a:gd name="T70" fmla="*/ 40 w 308"/>
                <a:gd name="T71" fmla="*/ 242 h 290"/>
                <a:gd name="T72" fmla="*/ 100 w 308"/>
                <a:gd name="T73" fmla="*/ 289 h 290"/>
                <a:gd name="T74" fmla="*/ 162 w 308"/>
                <a:gd name="T75" fmla="*/ 274 h 290"/>
                <a:gd name="T76" fmla="*/ 224 w 308"/>
                <a:gd name="T77" fmla="*/ 289 h 290"/>
                <a:gd name="T78" fmla="*/ 282 w 308"/>
                <a:gd name="T79" fmla="*/ 242 h 290"/>
                <a:gd name="T80" fmla="*/ 306 w 308"/>
                <a:gd name="T81" fmla="*/ 193 h 290"/>
                <a:gd name="T82" fmla="*/ 306 w 308"/>
                <a:gd name="T83" fmla="*/ 193 h 290"/>
                <a:gd name="T84" fmla="*/ 308 w 308"/>
                <a:gd name="T85" fmla="*/ 188 h 290"/>
                <a:gd name="T86" fmla="*/ 265 w 308"/>
                <a:gd name="T87" fmla="*/ 14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8" h="290">
                  <a:moveTo>
                    <a:pt x="265" y="146"/>
                  </a:moveTo>
                  <a:cubicBezTo>
                    <a:pt x="3" y="146"/>
                    <a:pt x="3" y="146"/>
                    <a:pt x="3" y="146"/>
                  </a:cubicBezTo>
                  <a:cubicBezTo>
                    <a:pt x="3" y="146"/>
                    <a:pt x="3" y="146"/>
                    <a:pt x="3" y="146"/>
                  </a:cubicBezTo>
                  <a:cubicBezTo>
                    <a:pt x="265" y="146"/>
                    <a:pt x="265" y="146"/>
                    <a:pt x="265" y="146"/>
                  </a:cubicBezTo>
                  <a:cubicBezTo>
                    <a:pt x="265" y="145"/>
                    <a:pt x="265" y="145"/>
                    <a:pt x="265" y="145"/>
                  </a:cubicBezTo>
                  <a:cubicBezTo>
                    <a:pt x="259" y="133"/>
                    <a:pt x="256" y="115"/>
                    <a:pt x="258" y="99"/>
                  </a:cubicBezTo>
                  <a:cubicBezTo>
                    <a:pt x="258" y="99"/>
                    <a:pt x="258" y="99"/>
                    <a:pt x="258" y="99"/>
                  </a:cubicBezTo>
                  <a:cubicBezTo>
                    <a:pt x="258" y="99"/>
                    <a:pt x="258" y="99"/>
                    <a:pt x="258" y="99"/>
                  </a:cubicBezTo>
                  <a:cubicBezTo>
                    <a:pt x="261" y="79"/>
                    <a:pt x="274" y="58"/>
                    <a:pt x="284" y="51"/>
                  </a:cubicBezTo>
                  <a:cubicBezTo>
                    <a:pt x="284" y="51"/>
                    <a:pt x="284" y="51"/>
                    <a:pt x="284" y="50"/>
                  </a:cubicBezTo>
                  <a:cubicBezTo>
                    <a:pt x="284" y="50"/>
                    <a:pt x="284" y="50"/>
                    <a:pt x="284" y="50"/>
                  </a:cubicBezTo>
                  <a:cubicBezTo>
                    <a:pt x="284" y="50"/>
                    <a:pt x="284" y="50"/>
                    <a:pt x="284" y="50"/>
                  </a:cubicBezTo>
                  <a:cubicBezTo>
                    <a:pt x="284" y="50"/>
                    <a:pt x="284" y="50"/>
                    <a:pt x="284" y="50"/>
                  </a:cubicBezTo>
                  <a:cubicBezTo>
                    <a:pt x="287" y="48"/>
                    <a:pt x="293" y="43"/>
                    <a:pt x="298" y="40"/>
                  </a:cubicBezTo>
                  <a:cubicBezTo>
                    <a:pt x="281" y="16"/>
                    <a:pt x="255" y="3"/>
                    <a:pt x="228" y="2"/>
                  </a:cubicBezTo>
                  <a:cubicBezTo>
                    <a:pt x="200" y="0"/>
                    <a:pt x="172" y="20"/>
                    <a:pt x="157" y="19"/>
                  </a:cubicBezTo>
                  <a:cubicBezTo>
                    <a:pt x="142" y="20"/>
                    <a:pt x="120" y="2"/>
                    <a:pt x="96" y="3"/>
                  </a:cubicBezTo>
                  <a:cubicBezTo>
                    <a:pt x="96" y="3"/>
                    <a:pt x="96" y="3"/>
                    <a:pt x="96" y="3"/>
                  </a:cubicBezTo>
                  <a:cubicBezTo>
                    <a:pt x="95" y="3"/>
                    <a:pt x="91" y="3"/>
                    <a:pt x="91" y="3"/>
                  </a:cubicBezTo>
                  <a:cubicBezTo>
                    <a:pt x="60" y="4"/>
                    <a:pt x="32" y="22"/>
                    <a:pt x="17" y="50"/>
                  </a:cubicBezTo>
                  <a:cubicBezTo>
                    <a:pt x="17" y="50"/>
                    <a:pt x="17" y="50"/>
                    <a:pt x="17" y="50"/>
                  </a:cubicBezTo>
                  <a:cubicBezTo>
                    <a:pt x="16" y="50"/>
                    <a:pt x="16" y="50"/>
                    <a:pt x="16" y="50"/>
                  </a:cubicBezTo>
                  <a:cubicBezTo>
                    <a:pt x="16" y="50"/>
                    <a:pt x="16" y="50"/>
                    <a:pt x="16" y="50"/>
                  </a:cubicBezTo>
                  <a:cubicBezTo>
                    <a:pt x="10" y="60"/>
                    <a:pt x="3" y="84"/>
                    <a:pt x="2" y="99"/>
                  </a:cubicBezTo>
                  <a:cubicBezTo>
                    <a:pt x="2" y="99"/>
                    <a:pt x="2" y="99"/>
                    <a:pt x="2" y="99"/>
                  </a:cubicBezTo>
                  <a:cubicBezTo>
                    <a:pt x="2" y="99"/>
                    <a:pt x="2" y="99"/>
                    <a:pt x="2" y="99"/>
                  </a:cubicBezTo>
                  <a:cubicBezTo>
                    <a:pt x="0" y="109"/>
                    <a:pt x="2" y="134"/>
                    <a:pt x="3" y="146"/>
                  </a:cubicBezTo>
                  <a:cubicBezTo>
                    <a:pt x="3" y="146"/>
                    <a:pt x="3" y="146"/>
                    <a:pt x="3" y="146"/>
                  </a:cubicBezTo>
                  <a:cubicBezTo>
                    <a:pt x="3" y="146"/>
                    <a:pt x="3" y="146"/>
                    <a:pt x="3" y="147"/>
                  </a:cubicBezTo>
                  <a:cubicBezTo>
                    <a:pt x="3" y="147"/>
                    <a:pt x="3" y="147"/>
                    <a:pt x="3" y="147"/>
                  </a:cubicBezTo>
                  <a:cubicBezTo>
                    <a:pt x="5" y="159"/>
                    <a:pt x="11" y="182"/>
                    <a:pt x="15" y="193"/>
                  </a:cubicBezTo>
                  <a:cubicBezTo>
                    <a:pt x="15" y="193"/>
                    <a:pt x="15" y="193"/>
                    <a:pt x="15" y="193"/>
                  </a:cubicBezTo>
                  <a:cubicBezTo>
                    <a:pt x="15" y="193"/>
                    <a:pt x="15" y="193"/>
                    <a:pt x="15" y="193"/>
                  </a:cubicBezTo>
                  <a:cubicBezTo>
                    <a:pt x="20" y="206"/>
                    <a:pt x="32" y="229"/>
                    <a:pt x="40" y="241"/>
                  </a:cubicBezTo>
                  <a:cubicBezTo>
                    <a:pt x="40" y="242"/>
                    <a:pt x="40" y="242"/>
                    <a:pt x="40" y="242"/>
                  </a:cubicBezTo>
                  <a:cubicBezTo>
                    <a:pt x="40" y="242"/>
                    <a:pt x="40" y="242"/>
                    <a:pt x="40" y="242"/>
                  </a:cubicBezTo>
                  <a:cubicBezTo>
                    <a:pt x="56" y="265"/>
                    <a:pt x="75" y="290"/>
                    <a:pt x="100" y="289"/>
                  </a:cubicBezTo>
                  <a:cubicBezTo>
                    <a:pt x="124" y="288"/>
                    <a:pt x="133" y="273"/>
                    <a:pt x="162" y="274"/>
                  </a:cubicBezTo>
                  <a:cubicBezTo>
                    <a:pt x="190" y="273"/>
                    <a:pt x="198" y="289"/>
                    <a:pt x="224" y="289"/>
                  </a:cubicBezTo>
                  <a:cubicBezTo>
                    <a:pt x="250" y="288"/>
                    <a:pt x="266" y="265"/>
                    <a:pt x="282" y="242"/>
                  </a:cubicBezTo>
                  <a:cubicBezTo>
                    <a:pt x="289" y="230"/>
                    <a:pt x="302" y="207"/>
                    <a:pt x="306" y="193"/>
                  </a:cubicBezTo>
                  <a:cubicBezTo>
                    <a:pt x="306" y="193"/>
                    <a:pt x="306" y="193"/>
                    <a:pt x="306" y="193"/>
                  </a:cubicBezTo>
                  <a:cubicBezTo>
                    <a:pt x="307" y="192"/>
                    <a:pt x="307" y="190"/>
                    <a:pt x="308" y="188"/>
                  </a:cubicBezTo>
                  <a:cubicBezTo>
                    <a:pt x="291" y="183"/>
                    <a:pt x="272" y="161"/>
                    <a:pt x="265" y="14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pic>
        <p:nvPicPr>
          <p:cNvPr id="1026" name="Picture 2" descr="https://www.enisa.europa.eu/topics/iot-and-smart-infrastructures/@@images/896b2c43-1102-4bd9-839a-5b9c914fe5fe.png">
            <a:extLst>
              <a:ext uri="{FF2B5EF4-FFF2-40B4-BE49-F238E27FC236}">
                <a16:creationId xmlns:a16="http://schemas.microsoft.com/office/drawing/2014/main" id="{83F6B234-A7EE-4033-A37E-A7BE9EEEF3A3}"/>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colorTemperature colorTemp="53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460668" y="2865845"/>
            <a:ext cx="768380" cy="768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49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Versions and revisions in API Management</a:t>
            </a:r>
          </a:p>
        </p:txBody>
      </p:sp>
      <p:sp>
        <p:nvSpPr>
          <p:cNvPr id="4" name="TextBox 3"/>
          <p:cNvSpPr txBox="1"/>
          <p:nvPr/>
        </p:nvSpPr>
        <p:spPr>
          <a:xfrm>
            <a:off x="5101839" y="2980439"/>
            <a:ext cx="1209236" cy="580076"/>
          </a:xfrm>
          <a:prstGeom prst="rect">
            <a:avLst/>
          </a:prstGeom>
          <a:solidFill>
            <a:srgbClr val="4885ED"/>
          </a:solidFill>
          <a:ln>
            <a:noFill/>
          </a:ln>
        </p:spPr>
        <p:style>
          <a:lnRef idx="1">
            <a:schemeClr val="accent3"/>
          </a:lnRef>
          <a:fillRef idx="2">
            <a:schemeClr val="accent3"/>
          </a:fillRef>
          <a:effectRef idx="1">
            <a:schemeClr val="accent3"/>
          </a:effectRef>
          <a:fontRef idx="minor">
            <a:schemeClr val="dk1"/>
          </a:fontRef>
        </p:style>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/v1</a:t>
            </a:r>
            <a:endParaRPr kumimoji="0" lang="en-CA" sz="2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endParaRPr>
          </a:p>
        </p:txBody>
      </p:sp>
      <p:sp>
        <p:nvSpPr>
          <p:cNvPr id="5" name="TextBox 4"/>
          <p:cNvSpPr txBox="1"/>
          <p:nvPr/>
        </p:nvSpPr>
        <p:spPr>
          <a:xfrm>
            <a:off x="5117379" y="5048379"/>
            <a:ext cx="1209237" cy="580076"/>
          </a:xfrm>
          <a:prstGeom prst="rect">
            <a:avLst/>
          </a:prstGeom>
          <a:solidFill>
            <a:srgbClr val="4885ED"/>
          </a:solidFill>
          <a:ln>
            <a:noFill/>
          </a:ln>
        </p:spPr>
        <p:style>
          <a:lnRef idx="1">
            <a:schemeClr val="accent3"/>
          </a:lnRef>
          <a:fillRef idx="2">
            <a:schemeClr val="accent3"/>
          </a:fillRef>
          <a:effectRef idx="1">
            <a:schemeClr val="accent3"/>
          </a:effectRef>
          <a:fontRef idx="minor">
            <a:schemeClr val="dk1"/>
          </a:fontRef>
        </p:style>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/v2</a:t>
            </a:r>
            <a:endParaRPr kumimoji="0" lang="en-CA" sz="2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endParaRPr>
          </a:p>
        </p:txBody>
      </p:sp>
      <p:sp>
        <p:nvSpPr>
          <p:cNvPr id="6" name="TextBox 5"/>
          <p:cNvSpPr txBox="1"/>
          <p:nvPr/>
        </p:nvSpPr>
        <p:spPr>
          <a:xfrm>
            <a:off x="6701966" y="2978512"/>
            <a:ext cx="2133297" cy="352583"/>
          </a:xfrm>
          <a:prstGeom prst="rect">
            <a:avLst/>
          </a:prstGeom>
          <a:solidFill>
            <a:srgbClr val="3CBA54">
              <a:alpha val="50196"/>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lIns="18285" tIns="18285" rIns="18285" bIns="18285" rtlCol="0">
            <a:no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;rev=1</a:t>
            </a:r>
            <a:endParaRPr kumimoji="0" lang="en-CA" sz="2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endParaRPr>
          </a:p>
        </p:txBody>
      </p:sp>
      <p:sp>
        <p:nvSpPr>
          <p:cNvPr id="7" name="TextBox 6"/>
          <p:cNvSpPr txBox="1"/>
          <p:nvPr/>
        </p:nvSpPr>
        <p:spPr>
          <a:xfrm>
            <a:off x="6701966" y="3398339"/>
            <a:ext cx="2133297" cy="352583"/>
          </a:xfrm>
          <a:prstGeom prst="rect">
            <a:avLst/>
          </a:prstGeom>
          <a:solidFill>
            <a:srgbClr val="3CBA54">
              <a:alpha val="50196"/>
            </a:srgbClr>
          </a:solidFill>
          <a:ln>
            <a:noFill/>
          </a:ln>
        </p:spPr>
        <p:style>
          <a:lnRef idx="1">
            <a:schemeClr val="accent5"/>
          </a:lnRef>
          <a:fillRef idx="2">
            <a:schemeClr val="accent5"/>
          </a:fillRef>
          <a:effectRef idx="1">
            <a:schemeClr val="accent5"/>
          </a:effectRef>
          <a:fontRef idx="minor">
            <a:schemeClr val="dk1"/>
          </a:fontRef>
        </p:style>
        <p:txBody>
          <a:bodyPr wrap="square" lIns="18285" tIns="18285" rIns="18285" bIns="18285" rtlCol="0">
            <a:no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;rev=2</a:t>
            </a:r>
            <a:endParaRPr kumimoji="0" lang="en-CA" sz="2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endParaRPr>
          </a:p>
        </p:txBody>
      </p:sp>
      <p:sp>
        <p:nvSpPr>
          <p:cNvPr id="8" name="TextBox 7"/>
          <p:cNvSpPr txBox="1"/>
          <p:nvPr/>
        </p:nvSpPr>
        <p:spPr>
          <a:xfrm>
            <a:off x="6701966" y="3818167"/>
            <a:ext cx="2133297" cy="352583"/>
          </a:xfrm>
          <a:prstGeom prst="rect">
            <a:avLst/>
          </a:prstGeom>
          <a:solidFill>
            <a:srgbClr val="3CBA54"/>
          </a:solidFill>
          <a:ln w="28575">
            <a:solidFill>
              <a:srgbClr val="DB3236"/>
            </a:solidFill>
          </a:ln>
        </p:spPr>
        <p:style>
          <a:lnRef idx="2">
            <a:schemeClr val="accent3">
              <a:shade val="50000"/>
            </a:schemeClr>
          </a:lnRef>
          <a:fillRef idx="1">
            <a:schemeClr val="accent3"/>
          </a:fillRef>
          <a:effectRef idx="0">
            <a:schemeClr val="accent3"/>
          </a:effectRef>
          <a:fontRef idx="minor">
            <a:schemeClr val="lt1"/>
          </a:fontRef>
        </p:style>
        <p:txBody>
          <a:bodyPr wrap="square" lIns="18285" tIns="18285" rIns="18285" bIns="18285" rtlCol="0">
            <a:no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;rev=3</a:t>
            </a:r>
            <a:endParaRPr kumimoji="0" lang="en-CA" sz="2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endParaRPr>
          </a:p>
        </p:txBody>
      </p:sp>
      <p:sp>
        <p:nvSpPr>
          <p:cNvPr id="9" name="TextBox 8"/>
          <p:cNvSpPr txBox="1"/>
          <p:nvPr/>
        </p:nvSpPr>
        <p:spPr>
          <a:xfrm>
            <a:off x="6701966" y="4237994"/>
            <a:ext cx="2133297" cy="352583"/>
          </a:xfrm>
          <a:prstGeom prst="rect">
            <a:avLst/>
          </a:prstGeom>
          <a:solidFill>
            <a:srgbClr val="3CBA54"/>
          </a:solidFill>
          <a:ln>
            <a:noFill/>
          </a:ln>
        </p:spPr>
        <p:style>
          <a:lnRef idx="1">
            <a:schemeClr val="accent5"/>
          </a:lnRef>
          <a:fillRef idx="2">
            <a:schemeClr val="accent5"/>
          </a:fillRef>
          <a:effectRef idx="1">
            <a:schemeClr val="accent5"/>
          </a:effectRef>
          <a:fontRef idx="minor">
            <a:schemeClr val="dk1"/>
          </a:fontRef>
        </p:style>
        <p:txBody>
          <a:bodyPr wrap="square" lIns="18285" tIns="18285" rIns="18285" bIns="18285" rtlCol="0">
            <a:no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;rev=4</a:t>
            </a:r>
            <a:endParaRPr kumimoji="0" lang="en-CA" sz="2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endParaRPr>
          </a:p>
        </p:txBody>
      </p:sp>
      <p:sp>
        <p:nvSpPr>
          <p:cNvPr id="10" name="TextBox 9"/>
          <p:cNvSpPr txBox="1"/>
          <p:nvPr/>
        </p:nvSpPr>
        <p:spPr>
          <a:xfrm>
            <a:off x="6701966" y="5048380"/>
            <a:ext cx="2133297" cy="352583"/>
          </a:xfrm>
          <a:prstGeom prst="rect">
            <a:avLst/>
          </a:prstGeom>
          <a:solidFill>
            <a:srgbClr val="3CBA54"/>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5" tIns="18285" rIns="18285" bIns="18285" rtlCol="0">
            <a:no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;rev=1</a:t>
            </a:r>
            <a:endParaRPr kumimoji="0" lang="en-CA" sz="2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endParaRPr>
          </a:p>
        </p:txBody>
      </p:sp>
      <p:sp>
        <p:nvSpPr>
          <p:cNvPr id="11" name="TextBox 10"/>
          <p:cNvSpPr txBox="1"/>
          <p:nvPr/>
        </p:nvSpPr>
        <p:spPr>
          <a:xfrm>
            <a:off x="6701966" y="5494522"/>
            <a:ext cx="2133297" cy="352583"/>
          </a:xfrm>
          <a:prstGeom prst="rect">
            <a:avLst/>
          </a:prstGeom>
          <a:solidFill>
            <a:srgbClr val="3CBA54"/>
          </a:solidFill>
          <a:ln w="28575">
            <a:solidFill>
              <a:srgbClr val="DB3236"/>
            </a:solidFill>
          </a:ln>
        </p:spPr>
        <p:style>
          <a:lnRef idx="1">
            <a:schemeClr val="accent5"/>
          </a:lnRef>
          <a:fillRef idx="2">
            <a:schemeClr val="accent5"/>
          </a:fillRef>
          <a:effectRef idx="1">
            <a:schemeClr val="accent5"/>
          </a:effectRef>
          <a:fontRef idx="minor">
            <a:schemeClr val="dk1"/>
          </a:fontRef>
        </p:style>
        <p:txBody>
          <a:bodyPr wrap="square" lIns="18285" tIns="18285" rIns="18285" bIns="18285" rtlCol="0">
            <a:no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;rev=2</a:t>
            </a:r>
            <a:endParaRPr kumimoji="0" lang="en-CA" sz="2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endParaRPr>
          </a:p>
        </p:txBody>
      </p:sp>
      <p:sp>
        <p:nvSpPr>
          <p:cNvPr id="12" name="TextBox 11"/>
          <p:cNvSpPr txBox="1"/>
          <p:nvPr/>
        </p:nvSpPr>
        <p:spPr>
          <a:xfrm>
            <a:off x="5122687" y="3978645"/>
            <a:ext cx="2133297" cy="1296709"/>
          </a:xfrm>
          <a:prstGeom prst="rect">
            <a:avLst/>
          </a:prstGeom>
          <a:solidFill>
            <a:schemeClr val="bg1">
              <a:lumMod val="75000"/>
            </a:schemeClr>
          </a:solidFill>
          <a:ln>
            <a:noFill/>
          </a:ln>
        </p:spPr>
        <p:style>
          <a:lnRef idx="1">
            <a:schemeClr val="accent3"/>
          </a:lnRef>
          <a:fillRef idx="2">
            <a:schemeClr val="accent3"/>
          </a:fillRef>
          <a:effectRef idx="1">
            <a:schemeClr val="accent3"/>
          </a:effectRef>
          <a:fontRef idx="minor">
            <a:schemeClr val="dk1"/>
          </a:fontRef>
        </p:style>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/speakers</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/sessions</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/days</a:t>
            </a:r>
            <a:endParaRPr kumimoji="0" lang="en-CA" sz="2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endParaRPr>
          </a:p>
        </p:txBody>
      </p:sp>
      <p:sp>
        <p:nvSpPr>
          <p:cNvPr id="13" name="TextBox 12"/>
          <p:cNvSpPr txBox="1"/>
          <p:nvPr/>
        </p:nvSpPr>
        <p:spPr>
          <a:xfrm>
            <a:off x="124022" y="4304385"/>
            <a:ext cx="3183983" cy="572384"/>
          </a:xfrm>
          <a:prstGeom prst="rect">
            <a:avLst/>
          </a:prstGeom>
          <a:solidFill>
            <a:schemeClr val="bg1">
              <a:lumMod val="75000"/>
            </a:schemeClr>
          </a:solidFill>
          <a:ln>
            <a:noFill/>
          </a:ln>
        </p:spPr>
        <p:style>
          <a:lnRef idx="1">
            <a:schemeClr val="accent3"/>
          </a:lnRef>
          <a:fillRef idx="2">
            <a:schemeClr val="accent3"/>
          </a:fillRef>
          <a:effectRef idx="1">
            <a:schemeClr val="accent3"/>
          </a:effectRef>
          <a:fontRef idx="minor">
            <a:schemeClr val="dk1"/>
          </a:fontRef>
        </p:style>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https://example.org/</a:t>
            </a:r>
            <a:endParaRPr kumimoji="0" lang="en-CA" sz="2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endParaRPr>
          </a:p>
        </p:txBody>
      </p:sp>
      <p:sp>
        <p:nvSpPr>
          <p:cNvPr id="14" name="TextBox 13"/>
          <p:cNvSpPr txBox="1"/>
          <p:nvPr/>
        </p:nvSpPr>
        <p:spPr>
          <a:xfrm>
            <a:off x="3659662" y="4304386"/>
            <a:ext cx="1102180" cy="580076"/>
          </a:xfrm>
          <a:prstGeom prst="rect">
            <a:avLst/>
          </a:prstGeom>
          <a:solidFill>
            <a:schemeClr val="bg1">
              <a:lumMod val="75000"/>
            </a:schemeClr>
          </a:solidFill>
          <a:ln>
            <a:noFill/>
          </a:ln>
        </p:spPr>
        <p:style>
          <a:lnRef idx="1">
            <a:schemeClr val="accent3"/>
          </a:lnRef>
          <a:fillRef idx="2">
            <a:schemeClr val="accent3"/>
          </a:fillRef>
          <a:effectRef idx="1">
            <a:schemeClr val="accent3"/>
          </a:effectRef>
          <a:fontRef idx="minor">
            <a:schemeClr val="dk1"/>
          </a:fontRef>
        </p:style>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foo</a:t>
            </a:r>
            <a:endParaRPr kumimoji="0" lang="en-CA" sz="20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endParaRPr>
          </a:p>
        </p:txBody>
      </p:sp>
      <p:cxnSp>
        <p:nvCxnSpPr>
          <p:cNvPr id="15" name="Straight Connector 14"/>
          <p:cNvCxnSpPr/>
          <p:nvPr/>
        </p:nvCxnSpPr>
        <p:spPr>
          <a:xfrm>
            <a:off x="270067" y="2591971"/>
            <a:ext cx="11316104" cy="30811"/>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3469790" y="2169146"/>
            <a:ext cx="6140" cy="380203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933704" y="2169146"/>
            <a:ext cx="24345" cy="380203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6478091" y="2169146"/>
            <a:ext cx="24345" cy="380203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4925771" y="2169146"/>
            <a:ext cx="22132" cy="380203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54720" y="2104733"/>
            <a:ext cx="2531168"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Service Instance</a:t>
            </a:r>
            <a:endParaRPr kumimoji="0" lang="en-CA" sz="24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Semilight"/>
              <a:ea typeface="+mn-ea"/>
              <a:cs typeface="+mn-cs"/>
            </a:endParaRPr>
          </a:p>
        </p:txBody>
      </p:sp>
      <p:sp>
        <p:nvSpPr>
          <p:cNvPr id="21" name="TextBox 20"/>
          <p:cNvSpPr txBox="1"/>
          <p:nvPr/>
        </p:nvSpPr>
        <p:spPr>
          <a:xfrm>
            <a:off x="3833483" y="2112335"/>
            <a:ext cx="819660"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API</a:t>
            </a:r>
            <a:endParaRPr kumimoji="0" lang="en-CA" sz="24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Semilight"/>
              <a:ea typeface="+mn-ea"/>
              <a:cs typeface="+mn-cs"/>
            </a:endParaRPr>
          </a:p>
        </p:txBody>
      </p:sp>
      <p:sp>
        <p:nvSpPr>
          <p:cNvPr id="22" name="TextBox 21"/>
          <p:cNvSpPr txBox="1"/>
          <p:nvPr/>
        </p:nvSpPr>
        <p:spPr>
          <a:xfrm>
            <a:off x="5025547" y="2074504"/>
            <a:ext cx="1363001"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Version</a:t>
            </a:r>
            <a:endParaRPr kumimoji="0" lang="en-CA" sz="24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Semilight"/>
              <a:ea typeface="+mn-ea"/>
              <a:cs typeface="+mn-cs"/>
            </a:endParaRPr>
          </a:p>
        </p:txBody>
      </p:sp>
      <p:sp>
        <p:nvSpPr>
          <p:cNvPr id="23" name="TextBox 22"/>
          <p:cNvSpPr txBox="1"/>
          <p:nvPr/>
        </p:nvSpPr>
        <p:spPr>
          <a:xfrm>
            <a:off x="7065424" y="2074504"/>
            <a:ext cx="1471285"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Revision</a:t>
            </a:r>
            <a:endParaRPr kumimoji="0" lang="en-CA" sz="24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Semilight"/>
              <a:ea typeface="+mn-ea"/>
              <a:cs typeface="+mn-cs"/>
            </a:endParaRPr>
          </a:p>
        </p:txBody>
      </p:sp>
      <p:sp>
        <p:nvSpPr>
          <p:cNvPr id="24" name="TextBox 23"/>
          <p:cNvSpPr txBox="1"/>
          <p:nvPr/>
        </p:nvSpPr>
        <p:spPr>
          <a:xfrm>
            <a:off x="5287818" y="2112335"/>
            <a:ext cx="1733242"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Operation</a:t>
            </a:r>
            <a:endParaRPr kumimoji="0" lang="en-CA" sz="24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10860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33333 0 " pathEditMode="relative" ptsTypes="AA">
                                      <p:cBhvr>
                                        <p:cTn id="6" dur="2000" fill="hold"/>
                                        <p:tgtEl>
                                          <p:spTgt spid="24"/>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33333 0 " pathEditMode="relative" ptsTypes="AA">
                                      <p:cBhvr>
                                        <p:cTn id="8" dur="2000" fill="hold"/>
                                        <p:tgtEl>
                                          <p:spTgt spid="19"/>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33333 0 " pathEditMode="relative" ptsTypes="AA">
                                      <p:cBhvr>
                                        <p:cTn id="10" dur="2000" fill="hold"/>
                                        <p:tgtEl>
                                          <p:spTgt spid="12"/>
                                        </p:tgtEl>
                                        <p:attrNameLst>
                                          <p:attrName>ppt_x</p:attrName>
                                          <p:attrName>ppt_y</p:attrName>
                                        </p:attrNameLst>
                                      </p:cBhvr>
                                    </p:animMotion>
                                  </p:childTnLst>
                                </p:cTn>
                              </p:par>
                            </p:childTnLst>
                          </p:cTn>
                        </p:par>
                        <p:par>
                          <p:cTn id="11" fill="hold">
                            <p:stCondLst>
                              <p:cond delay="2000"/>
                            </p:stCondLst>
                            <p:childTnLst>
                              <p:par>
                                <p:cTn id="12" presetID="9"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dissolve">
                                      <p:cBhvr>
                                        <p:cTn id="14" dur="500"/>
                                        <p:tgtEl>
                                          <p:spTgt spid="4"/>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dissolve">
                                      <p:cBhvr>
                                        <p:cTn id="38" dur="500"/>
                                        <p:tgtEl>
                                          <p:spTgt spid="18"/>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dissolve">
                                      <p:cBhvr>
                                        <p:cTn id="41" dur="500"/>
                                        <p:tgtEl>
                                          <p:spTgt spid="22"/>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dissolve">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22" grpId="0"/>
      <p:bldP spid="23"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44D57-08B9-4A9E-B13B-B24376CC0639}"/>
              </a:ext>
            </a:extLst>
          </p:cNvPr>
          <p:cNvSpPr>
            <a:spLocks noGrp="1"/>
          </p:cNvSpPr>
          <p:nvPr>
            <p:ph type="title"/>
          </p:nvPr>
        </p:nvSpPr>
        <p:spPr/>
        <p:txBody>
          <a:bodyPr/>
          <a:lstStyle/>
          <a:p>
            <a:r>
              <a:rPr lang="en-US" dirty="0"/>
              <a:t>Monitorability, tracing, analytics</a:t>
            </a:r>
            <a:br>
              <a:rPr lang="en-US" dirty="0"/>
            </a:br>
            <a:endParaRPr lang="en-US" dirty="0"/>
          </a:p>
        </p:txBody>
      </p:sp>
      <p:sp>
        <p:nvSpPr>
          <p:cNvPr id="3" name="Content Placeholder 2">
            <a:extLst>
              <a:ext uri="{FF2B5EF4-FFF2-40B4-BE49-F238E27FC236}">
                <a16:creationId xmlns:a16="http://schemas.microsoft.com/office/drawing/2014/main" id="{D84A6FA7-AE62-4E7B-8CA7-1EF91CB2551B}"/>
              </a:ext>
            </a:extLst>
          </p:cNvPr>
          <p:cNvSpPr>
            <a:spLocks noGrp="1"/>
          </p:cNvSpPr>
          <p:nvPr>
            <p:ph idx="1"/>
          </p:nvPr>
        </p:nvSpPr>
        <p:spPr>
          <a:xfrm>
            <a:off x="838200" y="1416141"/>
            <a:ext cx="10515600" cy="4025717"/>
          </a:xfrm>
        </p:spPr>
        <p:txBody>
          <a:bodyPr/>
          <a:lstStyle/>
          <a:p>
            <a:r>
              <a:rPr lang="en-US" sz="2800" dirty="0"/>
              <a:t>Azure Monitor and Azure Activity log like any Azure service</a:t>
            </a:r>
          </a:p>
          <a:p>
            <a:r>
              <a:rPr lang="en-US" sz="2800" dirty="0"/>
              <a:t>Integrate with AppInsights (preview) </a:t>
            </a:r>
          </a:p>
          <a:p>
            <a:pPr marL="336017" lvl="1" indent="0">
              <a:buNone/>
            </a:pPr>
            <a:r>
              <a:rPr lang="en-US" sz="1600" dirty="0"/>
              <a:t>	Requests </a:t>
            </a:r>
          </a:p>
          <a:p>
            <a:pPr marL="336017" lvl="1" indent="0">
              <a:buNone/>
            </a:pPr>
            <a:r>
              <a:rPr lang="en-US" sz="1600" dirty="0"/>
              <a:t>	Dependency (back-end) calls</a:t>
            </a:r>
          </a:p>
          <a:p>
            <a:r>
              <a:rPr lang="en-US" sz="2800" dirty="0"/>
              <a:t>Integrate with OMS</a:t>
            </a:r>
          </a:p>
          <a:p>
            <a:pPr marL="336017" lvl="1" indent="0">
              <a:buNone/>
            </a:pPr>
            <a:r>
              <a:rPr lang="en-US" sz="1600" dirty="0"/>
              <a:t>	Gateway Logs</a:t>
            </a:r>
          </a:p>
          <a:p>
            <a:pPr marL="336017" lvl="1" indent="0">
              <a:buNone/>
            </a:pPr>
            <a:r>
              <a:rPr lang="en-US" sz="1600" dirty="0"/>
              <a:t>	Metrics</a:t>
            </a:r>
          </a:p>
          <a:p>
            <a:r>
              <a:rPr lang="en-US" sz="2800" dirty="0"/>
              <a:t>Log requests/responses/errors to Event Hub – via policy</a:t>
            </a:r>
          </a:p>
          <a:p>
            <a:r>
              <a:rPr lang="en-US" sz="2800" dirty="0"/>
              <a:t>Analytics in Publisher Portal </a:t>
            </a:r>
          </a:p>
          <a:p>
            <a:r>
              <a:rPr lang="en-US" sz="2800" dirty="0">
                <a:hlinkClick r:id="rId3"/>
              </a:rPr>
              <a:t>Power BI Solution template for APIM</a:t>
            </a:r>
            <a:endParaRPr lang="en-US" sz="2800" dirty="0"/>
          </a:p>
        </p:txBody>
      </p:sp>
    </p:spTree>
    <p:extLst>
      <p:ext uri="{BB962C8B-B14F-4D97-AF65-F5344CB8AC3E}">
        <p14:creationId xmlns:p14="http://schemas.microsoft.com/office/powerpoint/2010/main" val="111328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FD46E2-221D-4FF1-AC55-49461CABCA18}"/>
              </a:ext>
            </a:extLst>
          </p:cNvPr>
          <p:cNvSpPr>
            <a:spLocks noGrp="1"/>
          </p:cNvSpPr>
          <p:nvPr>
            <p:ph type="title"/>
          </p:nvPr>
        </p:nvSpPr>
        <p:spPr/>
        <p:txBody>
          <a:bodyPr/>
          <a:lstStyle/>
          <a:p>
            <a:r>
              <a:rPr lang="en-GB" dirty="0"/>
              <a:t>Azure API Management Analytics</a:t>
            </a:r>
          </a:p>
        </p:txBody>
      </p:sp>
      <p:pic>
        <p:nvPicPr>
          <p:cNvPr id="4" name="Picture 3">
            <a:extLst>
              <a:ext uri="{FF2B5EF4-FFF2-40B4-BE49-F238E27FC236}">
                <a16:creationId xmlns:a16="http://schemas.microsoft.com/office/drawing/2014/main" id="{68B0143B-49A0-4B92-9B03-6F9E9383EA5A}"/>
              </a:ext>
            </a:extLst>
          </p:cNvPr>
          <p:cNvPicPr>
            <a:picLocks noChangeAspect="1"/>
          </p:cNvPicPr>
          <p:nvPr/>
        </p:nvPicPr>
        <p:blipFill>
          <a:blip r:embed="rId3"/>
          <a:stretch>
            <a:fillRect/>
          </a:stretch>
        </p:blipFill>
        <p:spPr>
          <a:xfrm>
            <a:off x="588263" y="1106130"/>
            <a:ext cx="10528073" cy="5377678"/>
          </a:xfrm>
          <a:prstGeom prst="rect">
            <a:avLst/>
          </a:prstGeom>
        </p:spPr>
      </p:pic>
    </p:spTree>
    <p:extLst>
      <p:ext uri="{BB962C8B-B14F-4D97-AF65-F5344CB8AC3E}">
        <p14:creationId xmlns:p14="http://schemas.microsoft.com/office/powerpoint/2010/main" val="5417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B20D-C306-407A-97CE-4104C46DD9F5}"/>
              </a:ext>
            </a:extLst>
          </p:cNvPr>
          <p:cNvSpPr>
            <a:spLocks noGrp="1"/>
          </p:cNvSpPr>
          <p:nvPr>
            <p:ph type="title"/>
          </p:nvPr>
        </p:nvSpPr>
        <p:spPr>
          <a:xfrm>
            <a:off x="588263" y="457200"/>
            <a:ext cx="11018520" cy="553998"/>
          </a:xfrm>
        </p:spPr>
        <p:txBody>
          <a:bodyPr/>
          <a:lstStyle/>
          <a:p>
            <a:r>
              <a:rPr lang="en-US" dirty="0"/>
              <a:t>Using API Management with Serverless</a:t>
            </a:r>
          </a:p>
        </p:txBody>
      </p:sp>
      <p:sp>
        <p:nvSpPr>
          <p:cNvPr id="4" name="Rectangle 3">
            <a:extLst>
              <a:ext uri="{FF2B5EF4-FFF2-40B4-BE49-F238E27FC236}">
                <a16:creationId xmlns:a16="http://schemas.microsoft.com/office/drawing/2014/main" id="{BBAB3DCF-5B48-41F7-AE98-C06670768317}"/>
              </a:ext>
            </a:extLst>
          </p:cNvPr>
          <p:cNvSpPr/>
          <p:nvPr/>
        </p:nvSpPr>
        <p:spPr>
          <a:xfrm>
            <a:off x="2780847" y="2146151"/>
            <a:ext cx="1694329" cy="758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APIM</a:t>
            </a:r>
          </a:p>
        </p:txBody>
      </p:sp>
      <p:sp>
        <p:nvSpPr>
          <p:cNvPr id="5" name="Rectangle 4">
            <a:extLst>
              <a:ext uri="{FF2B5EF4-FFF2-40B4-BE49-F238E27FC236}">
                <a16:creationId xmlns:a16="http://schemas.microsoft.com/office/drawing/2014/main" id="{F56A3DFA-9E5A-4532-89FC-F20E097DE3DD}"/>
              </a:ext>
            </a:extLst>
          </p:cNvPr>
          <p:cNvSpPr/>
          <p:nvPr/>
        </p:nvSpPr>
        <p:spPr>
          <a:xfrm>
            <a:off x="7322372" y="2146151"/>
            <a:ext cx="1694329" cy="758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Logic App</a:t>
            </a:r>
          </a:p>
        </p:txBody>
      </p:sp>
      <p:sp>
        <p:nvSpPr>
          <p:cNvPr id="6" name="Rectangle 5">
            <a:extLst>
              <a:ext uri="{FF2B5EF4-FFF2-40B4-BE49-F238E27FC236}">
                <a16:creationId xmlns:a16="http://schemas.microsoft.com/office/drawing/2014/main" id="{956B80CB-CD47-4609-8EFE-539EB837C1EA}"/>
              </a:ext>
            </a:extLst>
          </p:cNvPr>
          <p:cNvSpPr/>
          <p:nvPr/>
        </p:nvSpPr>
        <p:spPr>
          <a:xfrm>
            <a:off x="2780847" y="3282876"/>
            <a:ext cx="1694329" cy="758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APIM</a:t>
            </a:r>
          </a:p>
        </p:txBody>
      </p:sp>
      <p:sp>
        <p:nvSpPr>
          <p:cNvPr id="7" name="Rectangle 6">
            <a:extLst>
              <a:ext uri="{FF2B5EF4-FFF2-40B4-BE49-F238E27FC236}">
                <a16:creationId xmlns:a16="http://schemas.microsoft.com/office/drawing/2014/main" id="{19CF52D3-275E-4252-A332-8C8ABCA7B7CF}"/>
              </a:ext>
            </a:extLst>
          </p:cNvPr>
          <p:cNvSpPr/>
          <p:nvPr/>
        </p:nvSpPr>
        <p:spPr>
          <a:xfrm>
            <a:off x="7322372" y="3282876"/>
            <a:ext cx="1694329" cy="758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Function</a:t>
            </a:r>
          </a:p>
        </p:txBody>
      </p:sp>
      <p:sp>
        <p:nvSpPr>
          <p:cNvPr id="8" name="Rectangle 7">
            <a:extLst>
              <a:ext uri="{FF2B5EF4-FFF2-40B4-BE49-F238E27FC236}">
                <a16:creationId xmlns:a16="http://schemas.microsoft.com/office/drawing/2014/main" id="{7569AF7D-8E26-4B1D-B73A-AB1A1E1EEA20}"/>
              </a:ext>
            </a:extLst>
          </p:cNvPr>
          <p:cNvSpPr/>
          <p:nvPr/>
        </p:nvSpPr>
        <p:spPr>
          <a:xfrm>
            <a:off x="2780847" y="4435737"/>
            <a:ext cx="1694329" cy="758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Logic App</a:t>
            </a:r>
          </a:p>
        </p:txBody>
      </p:sp>
      <p:sp>
        <p:nvSpPr>
          <p:cNvPr id="9" name="Rectangle 8">
            <a:extLst>
              <a:ext uri="{FF2B5EF4-FFF2-40B4-BE49-F238E27FC236}">
                <a16:creationId xmlns:a16="http://schemas.microsoft.com/office/drawing/2014/main" id="{B75F3903-B4FB-47CF-8EF6-0A0D8ACBDE59}"/>
              </a:ext>
            </a:extLst>
          </p:cNvPr>
          <p:cNvSpPr/>
          <p:nvPr/>
        </p:nvSpPr>
        <p:spPr>
          <a:xfrm>
            <a:off x="7322372" y="4435737"/>
            <a:ext cx="1694329" cy="758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APIM</a:t>
            </a:r>
          </a:p>
        </p:txBody>
      </p:sp>
      <p:sp>
        <p:nvSpPr>
          <p:cNvPr id="10" name="Rectangle 9">
            <a:extLst>
              <a:ext uri="{FF2B5EF4-FFF2-40B4-BE49-F238E27FC236}">
                <a16:creationId xmlns:a16="http://schemas.microsoft.com/office/drawing/2014/main" id="{78AFCC97-DC48-4511-8182-4DE1ABC0D19C}"/>
              </a:ext>
            </a:extLst>
          </p:cNvPr>
          <p:cNvSpPr/>
          <p:nvPr/>
        </p:nvSpPr>
        <p:spPr>
          <a:xfrm>
            <a:off x="2780847" y="5585013"/>
            <a:ext cx="1694329" cy="758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Function</a:t>
            </a:r>
          </a:p>
        </p:txBody>
      </p:sp>
      <p:sp>
        <p:nvSpPr>
          <p:cNvPr id="11" name="Rectangle 10">
            <a:extLst>
              <a:ext uri="{FF2B5EF4-FFF2-40B4-BE49-F238E27FC236}">
                <a16:creationId xmlns:a16="http://schemas.microsoft.com/office/drawing/2014/main" id="{F16187CE-1ECB-4F86-A551-9717D5F87B53}"/>
              </a:ext>
            </a:extLst>
          </p:cNvPr>
          <p:cNvSpPr/>
          <p:nvPr/>
        </p:nvSpPr>
        <p:spPr>
          <a:xfrm>
            <a:off x="7322372" y="5585013"/>
            <a:ext cx="1694329" cy="758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APIM</a:t>
            </a:r>
          </a:p>
        </p:txBody>
      </p:sp>
      <p:cxnSp>
        <p:nvCxnSpPr>
          <p:cNvPr id="13" name="Straight Arrow Connector 12">
            <a:extLst>
              <a:ext uri="{FF2B5EF4-FFF2-40B4-BE49-F238E27FC236}">
                <a16:creationId xmlns:a16="http://schemas.microsoft.com/office/drawing/2014/main" id="{8806AB0A-288C-40C4-97BA-8582543513C8}"/>
              </a:ext>
            </a:extLst>
          </p:cNvPr>
          <p:cNvCxnSpPr>
            <a:stCxn id="4" idx="3"/>
            <a:endCxn id="5" idx="1"/>
          </p:cNvCxnSpPr>
          <p:nvPr/>
        </p:nvCxnSpPr>
        <p:spPr>
          <a:xfrm>
            <a:off x="4475176" y="2525358"/>
            <a:ext cx="28471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033CB61-D666-42D1-BA51-4F63CB9A74CC}"/>
              </a:ext>
            </a:extLst>
          </p:cNvPr>
          <p:cNvSpPr txBox="1"/>
          <p:nvPr/>
        </p:nvSpPr>
        <p:spPr>
          <a:xfrm>
            <a:off x="295845" y="2302137"/>
            <a:ext cx="202780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Import Logic app into APIM</a:t>
            </a:r>
          </a:p>
        </p:txBody>
      </p:sp>
      <p:cxnSp>
        <p:nvCxnSpPr>
          <p:cNvPr id="15" name="Straight Arrow Connector 14">
            <a:extLst>
              <a:ext uri="{FF2B5EF4-FFF2-40B4-BE49-F238E27FC236}">
                <a16:creationId xmlns:a16="http://schemas.microsoft.com/office/drawing/2014/main" id="{DCFFD287-7486-41F2-9A4E-8DDAAD08615C}"/>
              </a:ext>
            </a:extLst>
          </p:cNvPr>
          <p:cNvCxnSpPr>
            <a:cxnSpLocks/>
            <a:stCxn id="6" idx="3"/>
            <a:endCxn id="7" idx="1"/>
          </p:cNvCxnSpPr>
          <p:nvPr/>
        </p:nvCxnSpPr>
        <p:spPr>
          <a:xfrm>
            <a:off x="4475176" y="3662083"/>
            <a:ext cx="28471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FB81CBE-E645-4016-BE8F-E95900E28AAD}"/>
              </a:ext>
            </a:extLst>
          </p:cNvPr>
          <p:cNvSpPr txBox="1"/>
          <p:nvPr/>
        </p:nvSpPr>
        <p:spPr>
          <a:xfrm>
            <a:off x="9267708" y="3417874"/>
            <a:ext cx="237206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Generate Swagger, Edit</a:t>
            </a:r>
          </a:p>
        </p:txBody>
      </p:sp>
      <p:sp>
        <p:nvSpPr>
          <p:cNvPr id="19" name="TextBox 18">
            <a:extLst>
              <a:ext uri="{FF2B5EF4-FFF2-40B4-BE49-F238E27FC236}">
                <a16:creationId xmlns:a16="http://schemas.microsoft.com/office/drawing/2014/main" id="{36074F4D-BBC0-413E-A9D5-0D000F7D387E}"/>
              </a:ext>
            </a:extLst>
          </p:cNvPr>
          <p:cNvSpPr txBox="1"/>
          <p:nvPr/>
        </p:nvSpPr>
        <p:spPr>
          <a:xfrm>
            <a:off x="335289" y="3368937"/>
            <a:ext cx="202780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Import Function app into APIM</a:t>
            </a:r>
          </a:p>
        </p:txBody>
      </p:sp>
      <p:cxnSp>
        <p:nvCxnSpPr>
          <p:cNvPr id="20" name="Straight Arrow Connector 19">
            <a:extLst>
              <a:ext uri="{FF2B5EF4-FFF2-40B4-BE49-F238E27FC236}">
                <a16:creationId xmlns:a16="http://schemas.microsoft.com/office/drawing/2014/main" id="{192EC8AE-F397-4888-A259-2DFF65AF32EE}"/>
              </a:ext>
            </a:extLst>
          </p:cNvPr>
          <p:cNvCxnSpPr>
            <a:cxnSpLocks/>
            <a:stCxn id="8" idx="3"/>
            <a:endCxn id="9" idx="1"/>
          </p:cNvCxnSpPr>
          <p:nvPr/>
        </p:nvCxnSpPr>
        <p:spPr>
          <a:xfrm>
            <a:off x="4475176" y="4814944"/>
            <a:ext cx="28471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84EC14-8778-4F7E-98DA-899718EBAE1A}"/>
              </a:ext>
            </a:extLst>
          </p:cNvPr>
          <p:cNvSpPr txBox="1"/>
          <p:nvPr/>
        </p:nvSpPr>
        <p:spPr>
          <a:xfrm>
            <a:off x="9242605" y="4608385"/>
            <a:ext cx="23720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Export Swagger from Developer portal and host it somewhere….</a:t>
            </a:r>
          </a:p>
        </p:txBody>
      </p:sp>
      <p:sp>
        <p:nvSpPr>
          <p:cNvPr id="24" name="TextBox 23">
            <a:extLst>
              <a:ext uri="{FF2B5EF4-FFF2-40B4-BE49-F238E27FC236}">
                <a16:creationId xmlns:a16="http://schemas.microsoft.com/office/drawing/2014/main" id="{12069ED0-CCD7-41DE-A940-67536108C15C}"/>
              </a:ext>
            </a:extLst>
          </p:cNvPr>
          <p:cNvSpPr txBox="1"/>
          <p:nvPr/>
        </p:nvSpPr>
        <p:spPr>
          <a:xfrm>
            <a:off x="335289" y="4534875"/>
            <a:ext cx="23720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Calibri" panose="020F0502020204030204"/>
                <a:ea typeface="+mn-ea"/>
                <a:cs typeface="+mn-cs"/>
              </a:rPr>
              <a:t>HTTP+Swagger</a:t>
            </a: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action or trigger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(or custom connector)</a:t>
            </a:r>
          </a:p>
        </p:txBody>
      </p:sp>
      <p:sp>
        <p:nvSpPr>
          <p:cNvPr id="25" name="TextBox 24">
            <a:extLst>
              <a:ext uri="{FF2B5EF4-FFF2-40B4-BE49-F238E27FC236}">
                <a16:creationId xmlns:a16="http://schemas.microsoft.com/office/drawing/2014/main" id="{145B499D-F2A4-41D6-A93A-BE1AE829795D}"/>
              </a:ext>
            </a:extLst>
          </p:cNvPr>
          <p:cNvSpPr txBox="1"/>
          <p:nvPr/>
        </p:nvSpPr>
        <p:spPr>
          <a:xfrm>
            <a:off x="261796" y="5814509"/>
            <a:ext cx="23415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Just make an HTTP request in code.</a:t>
            </a:r>
          </a:p>
        </p:txBody>
      </p:sp>
      <p:cxnSp>
        <p:nvCxnSpPr>
          <p:cNvPr id="26" name="Straight Arrow Connector 25">
            <a:extLst>
              <a:ext uri="{FF2B5EF4-FFF2-40B4-BE49-F238E27FC236}">
                <a16:creationId xmlns:a16="http://schemas.microsoft.com/office/drawing/2014/main" id="{CA218739-2C08-4123-B951-56421ED7D41D}"/>
              </a:ext>
            </a:extLst>
          </p:cNvPr>
          <p:cNvCxnSpPr>
            <a:cxnSpLocks/>
            <a:stCxn id="10" idx="3"/>
            <a:endCxn id="11" idx="1"/>
          </p:cNvCxnSpPr>
          <p:nvPr/>
        </p:nvCxnSpPr>
        <p:spPr>
          <a:xfrm>
            <a:off x="4475176" y="5964220"/>
            <a:ext cx="28471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00FB41C-DF78-4905-A888-9120ACF2DB4F}"/>
              </a:ext>
            </a:extLst>
          </p:cNvPr>
          <p:cNvSpPr txBox="1"/>
          <p:nvPr/>
        </p:nvSpPr>
        <p:spPr>
          <a:xfrm>
            <a:off x="9274880" y="2408450"/>
            <a:ext cx="237206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 Trigger</a:t>
            </a:r>
          </a:p>
        </p:txBody>
      </p:sp>
      <p:sp>
        <p:nvSpPr>
          <p:cNvPr id="22" name="TextBox 21">
            <a:extLst>
              <a:ext uri="{FF2B5EF4-FFF2-40B4-BE49-F238E27FC236}">
                <a16:creationId xmlns:a16="http://schemas.microsoft.com/office/drawing/2014/main" id="{DC81895F-2310-49D5-AA98-2B70F9E370B2}"/>
              </a:ext>
            </a:extLst>
          </p:cNvPr>
          <p:cNvSpPr txBox="1"/>
          <p:nvPr/>
        </p:nvSpPr>
        <p:spPr>
          <a:xfrm>
            <a:off x="9174073" y="5583127"/>
            <a:ext cx="237206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Code samples for several programming environments are automatically provided in developer portal….</a:t>
            </a:r>
          </a:p>
        </p:txBody>
      </p:sp>
      <p:sp>
        <p:nvSpPr>
          <p:cNvPr id="27" name="TextBox 26">
            <a:extLst>
              <a:ext uri="{FF2B5EF4-FFF2-40B4-BE49-F238E27FC236}">
                <a16:creationId xmlns:a16="http://schemas.microsoft.com/office/drawing/2014/main" id="{00EF6905-949F-4CDA-95D4-C992075FA013}"/>
              </a:ext>
            </a:extLst>
          </p:cNvPr>
          <p:cNvSpPr txBox="1"/>
          <p:nvPr/>
        </p:nvSpPr>
        <p:spPr>
          <a:xfrm>
            <a:off x="303289" y="2302137"/>
            <a:ext cx="202780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Import Logic app into APIM</a:t>
            </a:r>
          </a:p>
        </p:txBody>
      </p:sp>
      <p:sp>
        <p:nvSpPr>
          <p:cNvPr id="28" name="TextBox 27">
            <a:extLst>
              <a:ext uri="{FF2B5EF4-FFF2-40B4-BE49-F238E27FC236}">
                <a16:creationId xmlns:a16="http://schemas.microsoft.com/office/drawing/2014/main" id="{A2FA0F18-A376-4CDA-A74C-538C6A27402C}"/>
              </a:ext>
            </a:extLst>
          </p:cNvPr>
          <p:cNvSpPr txBox="1"/>
          <p:nvPr/>
        </p:nvSpPr>
        <p:spPr>
          <a:xfrm>
            <a:off x="9275152" y="3417874"/>
            <a:ext cx="237206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Generate Swagger, Edit</a:t>
            </a:r>
          </a:p>
        </p:txBody>
      </p:sp>
      <p:sp>
        <p:nvSpPr>
          <p:cNvPr id="29" name="TextBox 28">
            <a:extLst>
              <a:ext uri="{FF2B5EF4-FFF2-40B4-BE49-F238E27FC236}">
                <a16:creationId xmlns:a16="http://schemas.microsoft.com/office/drawing/2014/main" id="{3312BCD8-6F23-4265-95B7-F02252C42D62}"/>
              </a:ext>
            </a:extLst>
          </p:cNvPr>
          <p:cNvSpPr txBox="1"/>
          <p:nvPr/>
        </p:nvSpPr>
        <p:spPr>
          <a:xfrm>
            <a:off x="342733" y="3368937"/>
            <a:ext cx="202780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Calibri" panose="020F0502020204030204"/>
                <a:ea typeface="+mn-ea"/>
                <a:cs typeface="+mn-cs"/>
              </a:rPr>
              <a:t>Import Function app into APIM</a:t>
            </a:r>
          </a:p>
        </p:txBody>
      </p:sp>
      <p:sp>
        <p:nvSpPr>
          <p:cNvPr id="31" name="TextBox 30">
            <a:extLst>
              <a:ext uri="{FF2B5EF4-FFF2-40B4-BE49-F238E27FC236}">
                <a16:creationId xmlns:a16="http://schemas.microsoft.com/office/drawing/2014/main" id="{1057CFE9-386C-49A8-8539-A66706E95455}"/>
              </a:ext>
            </a:extLst>
          </p:cNvPr>
          <p:cNvSpPr txBox="1"/>
          <p:nvPr/>
        </p:nvSpPr>
        <p:spPr>
          <a:xfrm>
            <a:off x="9250049" y="4608385"/>
            <a:ext cx="23720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Export Swagger from Developer portal and host it somewhere….</a:t>
            </a:r>
          </a:p>
        </p:txBody>
      </p:sp>
      <p:sp>
        <p:nvSpPr>
          <p:cNvPr id="32" name="TextBox 31">
            <a:extLst>
              <a:ext uri="{FF2B5EF4-FFF2-40B4-BE49-F238E27FC236}">
                <a16:creationId xmlns:a16="http://schemas.microsoft.com/office/drawing/2014/main" id="{EDEB3B91-9D5F-4182-95AF-B7F3AD600E6F}"/>
              </a:ext>
            </a:extLst>
          </p:cNvPr>
          <p:cNvSpPr txBox="1"/>
          <p:nvPr/>
        </p:nvSpPr>
        <p:spPr>
          <a:xfrm>
            <a:off x="342733" y="4534875"/>
            <a:ext cx="23720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ea typeface="+mn-ea"/>
                <a:cs typeface="+mn-cs"/>
              </a:rPr>
              <a:t>HTTP+Swagger</a:t>
            </a:r>
            <a:r>
              <a:rPr kumimoji="0" lang="en-US" sz="1200" b="0" i="0" u="none" strike="noStrike" kern="1200" cap="none" spc="0" normalizeH="0" baseline="0" noProof="0">
                <a:ln>
                  <a:noFill/>
                </a:ln>
                <a:effectLst/>
                <a:uLnTx/>
                <a:uFillTx/>
                <a:latin typeface="Calibri" panose="020F0502020204030204"/>
                <a:ea typeface="+mn-ea"/>
                <a:cs typeface="+mn-cs"/>
              </a:rPr>
              <a:t> action or trigger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(or custom connector)</a:t>
            </a:r>
          </a:p>
        </p:txBody>
      </p:sp>
      <p:sp>
        <p:nvSpPr>
          <p:cNvPr id="33" name="TextBox 32">
            <a:extLst>
              <a:ext uri="{FF2B5EF4-FFF2-40B4-BE49-F238E27FC236}">
                <a16:creationId xmlns:a16="http://schemas.microsoft.com/office/drawing/2014/main" id="{7442AE0D-06F7-4038-A58C-F1D3C0E8EAA8}"/>
              </a:ext>
            </a:extLst>
          </p:cNvPr>
          <p:cNvSpPr txBox="1"/>
          <p:nvPr/>
        </p:nvSpPr>
        <p:spPr>
          <a:xfrm>
            <a:off x="269240" y="5814509"/>
            <a:ext cx="23415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Just make an HTTP request in code.</a:t>
            </a:r>
          </a:p>
        </p:txBody>
      </p:sp>
      <p:sp>
        <p:nvSpPr>
          <p:cNvPr id="34" name="TextBox 33">
            <a:extLst>
              <a:ext uri="{FF2B5EF4-FFF2-40B4-BE49-F238E27FC236}">
                <a16:creationId xmlns:a16="http://schemas.microsoft.com/office/drawing/2014/main" id="{F4B4BB8A-16D5-4973-BF65-7AA0C3FDF53F}"/>
              </a:ext>
            </a:extLst>
          </p:cNvPr>
          <p:cNvSpPr txBox="1"/>
          <p:nvPr/>
        </p:nvSpPr>
        <p:spPr>
          <a:xfrm>
            <a:off x="9282324" y="2408450"/>
            <a:ext cx="237206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HTTP Trigger</a:t>
            </a:r>
          </a:p>
        </p:txBody>
      </p:sp>
    </p:spTree>
    <p:extLst>
      <p:ext uri="{BB962C8B-B14F-4D97-AF65-F5344CB8AC3E}">
        <p14:creationId xmlns:p14="http://schemas.microsoft.com/office/powerpoint/2010/main" val="236053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B0333C1-C183-47BD-A248-903665B28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044" y="1602509"/>
            <a:ext cx="817051" cy="817051"/>
          </a:xfrm>
          <a:prstGeom prst="rect">
            <a:avLst/>
          </a:prstGeom>
        </p:spPr>
      </p:pic>
      <p:sp>
        <p:nvSpPr>
          <p:cNvPr id="10" name="TextBox 9">
            <a:extLst>
              <a:ext uri="{FF2B5EF4-FFF2-40B4-BE49-F238E27FC236}">
                <a16:creationId xmlns:a16="http://schemas.microsoft.com/office/drawing/2014/main" id="{D38D31B4-5DF1-4F75-93FE-D048B5635246}"/>
              </a:ext>
            </a:extLst>
          </p:cNvPr>
          <p:cNvSpPr txBox="1"/>
          <p:nvPr/>
        </p:nvSpPr>
        <p:spPr>
          <a:xfrm>
            <a:off x="926094" y="1772802"/>
            <a:ext cx="1096177" cy="677103"/>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effectLst/>
                <a:uLnTx/>
                <a:uFillTx/>
                <a:latin typeface="Segoe UI Semilight"/>
                <a:ea typeface="+mn-ea"/>
                <a:cs typeface="+mn-cs"/>
              </a:rPr>
              <a:t>Logic Apps</a:t>
            </a:r>
          </a:p>
        </p:txBody>
      </p:sp>
      <p:cxnSp>
        <p:nvCxnSpPr>
          <p:cNvPr id="11" name="Straight Arrow Connector 10">
            <a:extLst>
              <a:ext uri="{FF2B5EF4-FFF2-40B4-BE49-F238E27FC236}">
                <a16:creationId xmlns:a16="http://schemas.microsoft.com/office/drawing/2014/main" id="{D6035939-CF44-48C6-A35E-7F017EFABA0D}"/>
              </a:ext>
            </a:extLst>
          </p:cNvPr>
          <p:cNvCxnSpPr>
            <a:cxnSpLocks/>
            <a:stCxn id="9" idx="3"/>
            <a:endCxn id="15" idx="1"/>
          </p:cNvCxnSpPr>
          <p:nvPr/>
        </p:nvCxnSpPr>
        <p:spPr>
          <a:xfrm>
            <a:off x="2480095" y="2011035"/>
            <a:ext cx="1375250" cy="10464"/>
          </a:xfrm>
          <a:prstGeom prst="straightConnector1">
            <a:avLst/>
          </a:prstGeom>
          <a:noFill/>
          <a:ln w="53975" cap="flat" cmpd="sng" algn="ctr">
            <a:solidFill>
              <a:srgbClr val="0078D7"/>
            </a:solidFill>
            <a:prstDash val="solid"/>
            <a:headEnd type="triangle"/>
            <a:tailEnd type="triangle"/>
          </a:ln>
          <a:effectLst/>
        </p:spPr>
      </p:cxnSp>
      <p:sp>
        <p:nvSpPr>
          <p:cNvPr id="12" name="TextBox 11">
            <a:extLst>
              <a:ext uri="{FF2B5EF4-FFF2-40B4-BE49-F238E27FC236}">
                <a16:creationId xmlns:a16="http://schemas.microsoft.com/office/drawing/2014/main" id="{CD230DFA-34AE-4EF9-BD82-0EFAC38DBE9B}"/>
              </a:ext>
            </a:extLst>
          </p:cNvPr>
          <p:cNvSpPr txBox="1"/>
          <p:nvPr/>
        </p:nvSpPr>
        <p:spPr>
          <a:xfrm>
            <a:off x="3631842" y="1142923"/>
            <a:ext cx="1399360" cy="669334"/>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effectLst/>
                <a:uLnTx/>
                <a:uFillTx/>
                <a:latin typeface="Segoe UI Semilight"/>
                <a:ea typeface="+mn-ea"/>
                <a:cs typeface="+mn-cs"/>
              </a:rPr>
              <a:t>API Management</a:t>
            </a:r>
          </a:p>
        </p:txBody>
      </p:sp>
      <p:cxnSp>
        <p:nvCxnSpPr>
          <p:cNvPr id="13" name="Straight Arrow Connector 12">
            <a:extLst>
              <a:ext uri="{FF2B5EF4-FFF2-40B4-BE49-F238E27FC236}">
                <a16:creationId xmlns:a16="http://schemas.microsoft.com/office/drawing/2014/main" id="{7DB9F64A-B4F6-4DE8-ABF8-8909B278296C}"/>
              </a:ext>
            </a:extLst>
          </p:cNvPr>
          <p:cNvCxnSpPr>
            <a:cxnSpLocks/>
            <a:stCxn id="15" idx="3"/>
          </p:cNvCxnSpPr>
          <p:nvPr/>
        </p:nvCxnSpPr>
        <p:spPr>
          <a:xfrm flipV="1">
            <a:off x="4712879" y="2005803"/>
            <a:ext cx="3106062" cy="15696"/>
          </a:xfrm>
          <a:prstGeom prst="straightConnector1">
            <a:avLst/>
          </a:prstGeom>
          <a:noFill/>
          <a:ln w="63500" cap="flat" cmpd="sng" algn="ctr">
            <a:solidFill>
              <a:srgbClr val="0078D7"/>
            </a:solidFill>
            <a:prstDash val="solid"/>
            <a:headEnd type="triangle"/>
            <a:tailEnd type="triangle"/>
          </a:ln>
          <a:effectLst/>
        </p:spPr>
      </p:cxnSp>
      <p:sp>
        <p:nvSpPr>
          <p:cNvPr id="14" name="TextBox 13">
            <a:extLst>
              <a:ext uri="{FF2B5EF4-FFF2-40B4-BE49-F238E27FC236}">
                <a16:creationId xmlns:a16="http://schemas.microsoft.com/office/drawing/2014/main" id="{81082388-376B-4588-84CA-1C54E65D2AF7}"/>
              </a:ext>
            </a:extLst>
          </p:cNvPr>
          <p:cNvSpPr txBox="1"/>
          <p:nvPr/>
        </p:nvSpPr>
        <p:spPr>
          <a:xfrm>
            <a:off x="5494296" y="1323306"/>
            <a:ext cx="1096177" cy="78775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effectLst/>
                <a:uLnTx/>
                <a:uFillTx/>
                <a:latin typeface="Segoe UI Semilight"/>
                <a:ea typeface="+mn-ea"/>
                <a:cs typeface="+mn-cs"/>
              </a:rPr>
              <a:t>Virtual network or public</a:t>
            </a:r>
          </a:p>
        </p:txBody>
      </p:sp>
      <p:pic>
        <p:nvPicPr>
          <p:cNvPr id="15" name="Picture 14">
            <a:extLst>
              <a:ext uri="{FF2B5EF4-FFF2-40B4-BE49-F238E27FC236}">
                <a16:creationId xmlns:a16="http://schemas.microsoft.com/office/drawing/2014/main" id="{67A4B527-6201-4770-BB88-BC86CECCEF58}"/>
              </a:ext>
            </a:extLst>
          </p:cNvPr>
          <p:cNvPicPr>
            <a:picLocks noChangeAspect="1"/>
          </p:cNvPicPr>
          <p:nvPr/>
        </p:nvPicPr>
        <p:blipFill>
          <a:blip r:embed="rId4"/>
          <a:stretch>
            <a:fillRect/>
          </a:stretch>
        </p:blipFill>
        <p:spPr>
          <a:xfrm>
            <a:off x="3855345" y="1592732"/>
            <a:ext cx="857534" cy="857534"/>
          </a:xfrm>
          <a:prstGeom prst="rect">
            <a:avLst/>
          </a:prstGeom>
        </p:spPr>
      </p:pic>
      <p:pic>
        <p:nvPicPr>
          <p:cNvPr id="16" name="Picture 15">
            <a:extLst>
              <a:ext uri="{FF2B5EF4-FFF2-40B4-BE49-F238E27FC236}">
                <a16:creationId xmlns:a16="http://schemas.microsoft.com/office/drawing/2014/main" id="{7224C444-EE82-4CF5-9B37-CBE7739E71F1}"/>
              </a:ext>
            </a:extLst>
          </p:cNvPr>
          <p:cNvPicPr>
            <a:picLocks noChangeAspect="1"/>
          </p:cNvPicPr>
          <p:nvPr/>
        </p:nvPicPr>
        <p:blipFill>
          <a:blip r:embed="rId5"/>
          <a:stretch>
            <a:fillRect/>
          </a:stretch>
        </p:blipFill>
        <p:spPr>
          <a:xfrm>
            <a:off x="5123124" y="1519324"/>
            <a:ext cx="454455" cy="454455"/>
          </a:xfrm>
          <a:prstGeom prst="rect">
            <a:avLst/>
          </a:prstGeom>
        </p:spPr>
      </p:pic>
      <p:pic>
        <p:nvPicPr>
          <p:cNvPr id="17" name="Picture 16">
            <a:extLst>
              <a:ext uri="{FF2B5EF4-FFF2-40B4-BE49-F238E27FC236}">
                <a16:creationId xmlns:a16="http://schemas.microsoft.com/office/drawing/2014/main" id="{CE92527C-B368-455D-A730-D5701CE01F28}"/>
              </a:ext>
            </a:extLst>
          </p:cNvPr>
          <p:cNvPicPr>
            <a:picLocks noChangeAspect="1"/>
          </p:cNvPicPr>
          <p:nvPr/>
        </p:nvPicPr>
        <p:blipFill>
          <a:blip r:embed="rId6">
            <a:duotone>
              <a:srgbClr val="002050">
                <a:shade val="45000"/>
                <a:satMod val="135000"/>
              </a:srgbClr>
              <a:prstClr val="white"/>
            </a:duotone>
          </a:blip>
          <a:stretch>
            <a:fillRect/>
          </a:stretch>
        </p:blipFill>
        <p:spPr>
          <a:xfrm>
            <a:off x="7969797" y="1217594"/>
            <a:ext cx="363659" cy="363659"/>
          </a:xfrm>
          <a:prstGeom prst="rect">
            <a:avLst/>
          </a:prstGeom>
        </p:spPr>
      </p:pic>
      <p:sp>
        <p:nvSpPr>
          <p:cNvPr id="18" name="TextBox 17">
            <a:extLst>
              <a:ext uri="{FF2B5EF4-FFF2-40B4-BE49-F238E27FC236}">
                <a16:creationId xmlns:a16="http://schemas.microsoft.com/office/drawing/2014/main" id="{538995FD-9378-4551-B358-66DFBE715F08}"/>
              </a:ext>
            </a:extLst>
          </p:cNvPr>
          <p:cNvSpPr txBox="1"/>
          <p:nvPr/>
        </p:nvSpPr>
        <p:spPr>
          <a:xfrm>
            <a:off x="7834846" y="2404171"/>
            <a:ext cx="814443" cy="483514"/>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700" b="0" i="0" u="none" strike="noStrike" kern="1200" cap="none" spc="0" normalizeH="0" baseline="0" noProof="0" dirty="0">
                <a:ln>
                  <a:noFill/>
                </a:ln>
                <a:effectLst/>
                <a:uLnTx/>
                <a:uFillTx/>
                <a:latin typeface="Segoe UI Semilight"/>
                <a:ea typeface="+mn-ea"/>
                <a:cs typeface="+mn-cs"/>
              </a:rPr>
              <a:t>SOAP web services</a:t>
            </a:r>
          </a:p>
        </p:txBody>
      </p:sp>
      <p:pic>
        <p:nvPicPr>
          <p:cNvPr id="19" name="Picture 18">
            <a:extLst>
              <a:ext uri="{FF2B5EF4-FFF2-40B4-BE49-F238E27FC236}">
                <a16:creationId xmlns:a16="http://schemas.microsoft.com/office/drawing/2014/main" id="{A42C32F3-EC97-41DF-8950-A5979931DD9D}"/>
              </a:ext>
            </a:extLst>
          </p:cNvPr>
          <p:cNvPicPr>
            <a:picLocks noChangeAspect="1"/>
          </p:cNvPicPr>
          <p:nvPr/>
        </p:nvPicPr>
        <p:blipFill>
          <a:blip r:embed="rId6">
            <a:duotone>
              <a:srgbClr val="002050">
                <a:shade val="45000"/>
                <a:satMod val="135000"/>
              </a:srgbClr>
              <a:prstClr val="white"/>
            </a:duotone>
          </a:blip>
          <a:stretch>
            <a:fillRect/>
          </a:stretch>
        </p:blipFill>
        <p:spPr>
          <a:xfrm>
            <a:off x="7974933" y="1617844"/>
            <a:ext cx="363659" cy="363659"/>
          </a:xfrm>
          <a:prstGeom prst="rect">
            <a:avLst/>
          </a:prstGeom>
        </p:spPr>
      </p:pic>
      <p:pic>
        <p:nvPicPr>
          <p:cNvPr id="20" name="Picture 19">
            <a:extLst>
              <a:ext uri="{FF2B5EF4-FFF2-40B4-BE49-F238E27FC236}">
                <a16:creationId xmlns:a16="http://schemas.microsoft.com/office/drawing/2014/main" id="{B1ABAD8B-9C0C-4A51-9715-CCAE5960F9D4}"/>
              </a:ext>
            </a:extLst>
          </p:cNvPr>
          <p:cNvPicPr>
            <a:picLocks noChangeAspect="1"/>
          </p:cNvPicPr>
          <p:nvPr/>
        </p:nvPicPr>
        <p:blipFill>
          <a:blip r:embed="rId6">
            <a:duotone>
              <a:srgbClr val="002050">
                <a:shade val="45000"/>
                <a:satMod val="135000"/>
              </a:srgbClr>
              <a:prstClr val="white"/>
            </a:duotone>
          </a:blip>
          <a:stretch>
            <a:fillRect/>
          </a:stretch>
        </p:blipFill>
        <p:spPr>
          <a:xfrm>
            <a:off x="7969797" y="2104795"/>
            <a:ext cx="363659" cy="363659"/>
          </a:xfrm>
          <a:prstGeom prst="rect">
            <a:avLst/>
          </a:prstGeom>
        </p:spPr>
      </p:pic>
      <p:pic>
        <p:nvPicPr>
          <p:cNvPr id="21" name="Picture 20">
            <a:extLst>
              <a:ext uri="{FF2B5EF4-FFF2-40B4-BE49-F238E27FC236}">
                <a16:creationId xmlns:a16="http://schemas.microsoft.com/office/drawing/2014/main" id="{11967E6A-9531-4C91-B7F6-46127A17F545}"/>
              </a:ext>
            </a:extLst>
          </p:cNvPr>
          <p:cNvPicPr>
            <a:picLocks noChangeAspect="1"/>
          </p:cNvPicPr>
          <p:nvPr/>
        </p:nvPicPr>
        <p:blipFill>
          <a:blip r:embed="rId7">
            <a:duotone>
              <a:prstClr val="black"/>
              <a:srgbClr val="002050">
                <a:tint val="45000"/>
                <a:satMod val="400000"/>
              </a:srgbClr>
            </a:duotone>
            <a:extLst>
              <a:ext uri="{28A0092B-C50C-407E-A947-70E740481C1C}">
                <a14:useLocalDpi xmlns:a14="http://schemas.microsoft.com/office/drawing/2010/main" val="0"/>
              </a:ext>
            </a:extLst>
          </a:blip>
          <a:stretch>
            <a:fillRect/>
          </a:stretch>
        </p:blipFill>
        <p:spPr>
          <a:xfrm>
            <a:off x="9034139" y="1299857"/>
            <a:ext cx="472853" cy="982484"/>
          </a:xfrm>
          <a:prstGeom prst="rect">
            <a:avLst/>
          </a:prstGeom>
        </p:spPr>
      </p:pic>
      <p:pic>
        <p:nvPicPr>
          <p:cNvPr id="22" name="Picture 21">
            <a:extLst>
              <a:ext uri="{FF2B5EF4-FFF2-40B4-BE49-F238E27FC236}">
                <a16:creationId xmlns:a16="http://schemas.microsoft.com/office/drawing/2014/main" id="{DA890E70-D000-45F1-99BD-AFAC09D99743}"/>
              </a:ext>
            </a:extLst>
          </p:cNvPr>
          <p:cNvPicPr>
            <a:picLocks noChangeAspect="1"/>
          </p:cNvPicPr>
          <p:nvPr/>
        </p:nvPicPr>
        <p:blipFill>
          <a:blip r:embed="rId8">
            <a:duotone>
              <a:prstClr val="black"/>
              <a:srgbClr val="002050">
                <a:tint val="45000"/>
                <a:satMod val="400000"/>
              </a:srgbClr>
            </a:duotone>
            <a:extLst>
              <a:ext uri="{28A0092B-C50C-407E-A947-70E740481C1C}">
                <a14:useLocalDpi xmlns:a14="http://schemas.microsoft.com/office/drawing/2010/main" val="0"/>
              </a:ext>
            </a:extLst>
          </a:blip>
          <a:stretch>
            <a:fillRect/>
          </a:stretch>
        </p:blipFill>
        <p:spPr>
          <a:xfrm rot="16200000">
            <a:off x="9019404" y="876300"/>
            <a:ext cx="351790" cy="143101"/>
          </a:xfrm>
          <a:prstGeom prst="rect">
            <a:avLst/>
          </a:prstGeom>
        </p:spPr>
      </p:pic>
      <p:sp>
        <p:nvSpPr>
          <p:cNvPr id="23" name="TextBox 22">
            <a:extLst>
              <a:ext uri="{FF2B5EF4-FFF2-40B4-BE49-F238E27FC236}">
                <a16:creationId xmlns:a16="http://schemas.microsoft.com/office/drawing/2014/main" id="{80FF6BBD-0811-4C23-BBE2-C48A269B8E03}"/>
              </a:ext>
            </a:extLst>
          </p:cNvPr>
          <p:cNvSpPr txBox="1"/>
          <p:nvPr/>
        </p:nvSpPr>
        <p:spPr>
          <a:xfrm>
            <a:off x="8872708" y="2288867"/>
            <a:ext cx="814443" cy="560458"/>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700" b="0" i="0" u="none" strike="noStrike" kern="1200" cap="none" spc="0" normalizeH="0" baseline="0" noProof="0">
                <a:ln>
                  <a:noFill/>
                </a:ln>
                <a:effectLst/>
                <a:uLnTx/>
                <a:uFillTx/>
                <a:latin typeface="Segoe UI Semilight"/>
                <a:ea typeface="+mn-ea"/>
                <a:cs typeface="+mn-cs"/>
              </a:rPr>
              <a:t>Backend</a:t>
            </a:r>
            <a:endParaRPr kumimoji="0" lang="en-US" sz="500" b="0" i="0" u="none" strike="noStrike" kern="1200" cap="none" spc="0" normalizeH="0" baseline="0" noProof="0">
              <a:ln>
                <a:noFill/>
              </a:ln>
              <a:effectLst/>
              <a:uLnTx/>
              <a:uFillTx/>
              <a:latin typeface="Segoe UI Semilight"/>
              <a:ea typeface="+mn-ea"/>
              <a:cs typeface="+mn-cs"/>
            </a:endParaRPr>
          </a:p>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700" b="0" i="0" u="none" strike="noStrike" kern="1200" cap="none" spc="0" normalizeH="0" baseline="0" noProof="0">
                <a:ln>
                  <a:noFill/>
                </a:ln>
                <a:effectLst/>
                <a:uLnTx/>
                <a:uFillTx/>
                <a:latin typeface="Segoe UI Semilight"/>
                <a:ea typeface="+mn-ea"/>
                <a:cs typeface="+mn-cs"/>
              </a:rPr>
              <a:t>APIs</a:t>
            </a:r>
            <a:endParaRPr kumimoji="0" lang="en-US" sz="500" b="0" i="0" u="none" strike="noStrike" kern="1200" cap="none" spc="0" normalizeH="0" baseline="0" noProof="0">
              <a:ln>
                <a:noFill/>
              </a:ln>
              <a:effectLst/>
              <a:uLnTx/>
              <a:uFillTx/>
              <a:latin typeface="Segoe UI Semilight"/>
              <a:ea typeface="+mn-ea"/>
              <a:cs typeface="+mn-cs"/>
            </a:endParaRPr>
          </a:p>
        </p:txBody>
      </p:sp>
      <p:sp>
        <p:nvSpPr>
          <p:cNvPr id="24" name="Rectangle 23">
            <a:extLst>
              <a:ext uri="{FF2B5EF4-FFF2-40B4-BE49-F238E27FC236}">
                <a16:creationId xmlns:a16="http://schemas.microsoft.com/office/drawing/2014/main" id="{409D1AF0-7A99-4EF3-8B7D-0145F134845F}"/>
              </a:ext>
            </a:extLst>
          </p:cNvPr>
          <p:cNvSpPr/>
          <p:nvPr/>
        </p:nvSpPr>
        <p:spPr bwMode="auto">
          <a:xfrm>
            <a:off x="7818941" y="1142891"/>
            <a:ext cx="1754096" cy="1712932"/>
          </a:xfrm>
          <a:prstGeom prst="rect">
            <a:avLst/>
          </a:prstGeom>
          <a:noFill/>
          <a:ln w="10795" cap="flat" cmpd="sng" algn="ctr">
            <a:solidFill>
              <a:srgbClr val="737373"/>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5" name="Picture 2" descr="https://docs.botframework.com/images/bot_icon.png">
            <a:extLst>
              <a:ext uri="{FF2B5EF4-FFF2-40B4-BE49-F238E27FC236}">
                <a16:creationId xmlns:a16="http://schemas.microsoft.com/office/drawing/2014/main" id="{B1BFD44E-1274-444A-A120-8F7DFDA007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094" y="3953461"/>
            <a:ext cx="1175360" cy="1175360"/>
          </a:xfrm>
          <a:prstGeom prst="ellipse">
            <a:avLst/>
          </a:prstGeom>
          <a:noFill/>
          <a:extLst>
            <a:ext uri="{909E8E84-426E-40DD-AFC4-6F175D3DCCD1}">
              <a14:hiddenFill xmlns:a14="http://schemas.microsoft.com/office/drawing/2010/main">
                <a:solidFill>
                  <a:srgbClr val="FFFFFF"/>
                </a:solidFill>
              </a14:hiddenFill>
            </a:ext>
          </a:extLst>
        </p:spPr>
      </p:pic>
      <p:pic>
        <p:nvPicPr>
          <p:cNvPr id="26" name="Graphic 25">
            <a:extLst>
              <a:ext uri="{FF2B5EF4-FFF2-40B4-BE49-F238E27FC236}">
                <a16:creationId xmlns:a16="http://schemas.microsoft.com/office/drawing/2014/main" id="{8DE7F766-5388-4F22-81E8-49EE3FDAF03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87231" y="3525680"/>
            <a:ext cx="855562" cy="855562"/>
          </a:xfrm>
          <a:prstGeom prst="rect">
            <a:avLst/>
          </a:prstGeom>
        </p:spPr>
      </p:pic>
      <p:pic>
        <p:nvPicPr>
          <p:cNvPr id="27" name="Picture 26">
            <a:extLst>
              <a:ext uri="{FF2B5EF4-FFF2-40B4-BE49-F238E27FC236}">
                <a16:creationId xmlns:a16="http://schemas.microsoft.com/office/drawing/2014/main" id="{AC0F874B-C4EA-44F9-A0FC-CADFC994772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48014" y="5190404"/>
            <a:ext cx="717941" cy="717941"/>
          </a:xfrm>
          <a:prstGeom prst="rect">
            <a:avLst/>
          </a:prstGeom>
        </p:spPr>
      </p:pic>
      <p:pic>
        <p:nvPicPr>
          <p:cNvPr id="28" name="Picture 27">
            <a:extLst>
              <a:ext uri="{FF2B5EF4-FFF2-40B4-BE49-F238E27FC236}">
                <a16:creationId xmlns:a16="http://schemas.microsoft.com/office/drawing/2014/main" id="{D6004FB3-556F-46C1-AD82-04FB79CB7EE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23729" y="1971393"/>
            <a:ext cx="799353" cy="799353"/>
          </a:xfrm>
          <a:prstGeom prst="rect">
            <a:avLst/>
          </a:prstGeom>
        </p:spPr>
      </p:pic>
      <p:pic>
        <p:nvPicPr>
          <p:cNvPr id="29" name="Picture 4" descr="https://upload.wikimedia.org/wikipedia/commons/thumb/5/59/SAP_2011_logo.svg/1200px-SAP_2011_logo.svg.png">
            <a:extLst>
              <a:ext uri="{FF2B5EF4-FFF2-40B4-BE49-F238E27FC236}">
                <a16:creationId xmlns:a16="http://schemas.microsoft.com/office/drawing/2014/main" id="{3C595DAB-45F2-4B2D-856A-BB2E8DB8AE0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91529" y="3706948"/>
            <a:ext cx="1181123" cy="60237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s://www.demisto.com/wp-content/uploads/2016/11/Service.gif">
            <a:extLst>
              <a:ext uri="{FF2B5EF4-FFF2-40B4-BE49-F238E27FC236}">
                <a16:creationId xmlns:a16="http://schemas.microsoft.com/office/drawing/2014/main" id="{4EE63BB7-E6D4-43D2-B0A6-0718172D510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71763" y="4488408"/>
            <a:ext cx="1670912" cy="1885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Image result for quadrigacx">
            <a:extLst>
              <a:ext uri="{FF2B5EF4-FFF2-40B4-BE49-F238E27FC236}">
                <a16:creationId xmlns:a16="http://schemas.microsoft.com/office/drawing/2014/main" id="{26CCD454-F025-498F-897C-954275E6E37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75133" y="5249579"/>
            <a:ext cx="1667542" cy="35995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480DAA18-00C9-4E50-8F03-F0D8D1FBBA9B}"/>
              </a:ext>
            </a:extLst>
          </p:cNvPr>
          <p:cNvSpPr txBox="1"/>
          <p:nvPr/>
        </p:nvSpPr>
        <p:spPr>
          <a:xfrm>
            <a:off x="569029" y="5205519"/>
            <a:ext cx="1612782" cy="479518"/>
          </a:xfrm>
          <a:prstGeom prst="rect">
            <a:avLst/>
          </a:prstGeom>
          <a:noFill/>
        </p:spPr>
        <p:txBody>
          <a:bodyPr wrap="square" lIns="179285" tIns="143428" rIns="179285" bIns="143428"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effectLst/>
                <a:uLnTx/>
                <a:uFillTx/>
                <a:latin typeface="Segoe UI Semilight"/>
                <a:ea typeface="+mn-ea"/>
                <a:cs typeface="+mn-cs"/>
              </a:rPr>
              <a:t>Bot Framework</a:t>
            </a:r>
          </a:p>
        </p:txBody>
      </p:sp>
      <p:sp>
        <p:nvSpPr>
          <p:cNvPr id="33" name="TextBox 32">
            <a:extLst>
              <a:ext uri="{FF2B5EF4-FFF2-40B4-BE49-F238E27FC236}">
                <a16:creationId xmlns:a16="http://schemas.microsoft.com/office/drawing/2014/main" id="{E44EAB02-204E-44D0-B58C-7CB1BEE43B29}"/>
              </a:ext>
            </a:extLst>
          </p:cNvPr>
          <p:cNvSpPr txBox="1"/>
          <p:nvPr/>
        </p:nvSpPr>
        <p:spPr>
          <a:xfrm>
            <a:off x="4614496" y="3009186"/>
            <a:ext cx="1612782" cy="479518"/>
          </a:xfrm>
          <a:prstGeom prst="rect">
            <a:avLst/>
          </a:prstGeom>
          <a:noFill/>
        </p:spPr>
        <p:txBody>
          <a:bodyPr wrap="square" lIns="179285" tIns="143428" rIns="179285" bIns="143428"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effectLst/>
                <a:uLnTx/>
                <a:uFillTx/>
                <a:latin typeface="Segoe UI Semilight"/>
                <a:ea typeface="+mn-ea"/>
                <a:cs typeface="+mn-cs"/>
              </a:rPr>
              <a:t>Logic Apps</a:t>
            </a:r>
          </a:p>
        </p:txBody>
      </p:sp>
      <p:sp>
        <p:nvSpPr>
          <p:cNvPr id="34" name="TextBox 33">
            <a:extLst>
              <a:ext uri="{FF2B5EF4-FFF2-40B4-BE49-F238E27FC236}">
                <a16:creationId xmlns:a16="http://schemas.microsoft.com/office/drawing/2014/main" id="{0B93D4D3-A492-4FC5-AD42-47DEBB34348E}"/>
              </a:ext>
            </a:extLst>
          </p:cNvPr>
          <p:cNvSpPr txBox="1"/>
          <p:nvPr/>
        </p:nvSpPr>
        <p:spPr>
          <a:xfrm>
            <a:off x="4721475" y="6010938"/>
            <a:ext cx="1094361" cy="479518"/>
          </a:xfrm>
          <a:prstGeom prst="rect">
            <a:avLst/>
          </a:prstGeom>
          <a:noFill/>
        </p:spPr>
        <p:txBody>
          <a:bodyPr wrap="square" lIns="179285" tIns="143428" rIns="179285" bIns="143428"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effectLst/>
                <a:uLnTx/>
                <a:uFillTx/>
                <a:latin typeface="Segoe UI Semilight"/>
                <a:ea typeface="+mn-ea"/>
                <a:cs typeface="+mn-cs"/>
              </a:rPr>
              <a:t>Functions</a:t>
            </a:r>
          </a:p>
        </p:txBody>
      </p:sp>
      <p:sp>
        <p:nvSpPr>
          <p:cNvPr id="35" name="Arrow: Right 34">
            <a:extLst>
              <a:ext uri="{FF2B5EF4-FFF2-40B4-BE49-F238E27FC236}">
                <a16:creationId xmlns:a16="http://schemas.microsoft.com/office/drawing/2014/main" id="{8E506620-5FBD-4D7C-BA16-27EF62795029}"/>
              </a:ext>
            </a:extLst>
          </p:cNvPr>
          <p:cNvSpPr/>
          <p:nvPr/>
        </p:nvSpPr>
        <p:spPr bwMode="auto">
          <a:xfrm rot="19219320">
            <a:off x="4175151" y="4163473"/>
            <a:ext cx="773085" cy="1479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6" name="Arrow: Right 35">
            <a:extLst>
              <a:ext uri="{FF2B5EF4-FFF2-40B4-BE49-F238E27FC236}">
                <a16:creationId xmlns:a16="http://schemas.microsoft.com/office/drawing/2014/main" id="{CA102F0B-F511-43A4-8772-BB87B87CA816}"/>
              </a:ext>
            </a:extLst>
          </p:cNvPr>
          <p:cNvSpPr/>
          <p:nvPr/>
        </p:nvSpPr>
        <p:spPr bwMode="auto">
          <a:xfrm rot="5400000">
            <a:off x="5006360" y="4655224"/>
            <a:ext cx="747579" cy="12234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7" name="Arrow: Right 36">
            <a:extLst>
              <a:ext uri="{FF2B5EF4-FFF2-40B4-BE49-F238E27FC236}">
                <a16:creationId xmlns:a16="http://schemas.microsoft.com/office/drawing/2014/main" id="{AC41649E-2076-4B28-81EB-DC42BC4BABAA}"/>
              </a:ext>
            </a:extLst>
          </p:cNvPr>
          <p:cNvSpPr/>
          <p:nvPr/>
        </p:nvSpPr>
        <p:spPr bwMode="auto">
          <a:xfrm rot="655015">
            <a:off x="5888253" y="4032509"/>
            <a:ext cx="1661896" cy="15490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AE205473-3EA3-4A4D-B184-D4655D25BED6}"/>
              </a:ext>
            </a:extLst>
          </p:cNvPr>
          <p:cNvSpPr/>
          <p:nvPr/>
        </p:nvSpPr>
        <p:spPr bwMode="auto">
          <a:xfrm>
            <a:off x="7566852" y="3559335"/>
            <a:ext cx="2233185" cy="2537533"/>
          </a:xfrm>
          <a:prstGeom prst="roundRect">
            <a:avLst/>
          </a:prstGeom>
          <a:noFill/>
          <a:ln w="571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 name="Arrow: Right 38">
            <a:extLst>
              <a:ext uri="{FF2B5EF4-FFF2-40B4-BE49-F238E27FC236}">
                <a16:creationId xmlns:a16="http://schemas.microsoft.com/office/drawing/2014/main" id="{222D7D49-3649-4811-BB87-9089715D1B31}"/>
              </a:ext>
            </a:extLst>
          </p:cNvPr>
          <p:cNvSpPr/>
          <p:nvPr/>
        </p:nvSpPr>
        <p:spPr bwMode="auto">
          <a:xfrm>
            <a:off x="5870263" y="5576761"/>
            <a:ext cx="1572997" cy="19297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0" name="Arrow: Right 39">
            <a:extLst>
              <a:ext uri="{FF2B5EF4-FFF2-40B4-BE49-F238E27FC236}">
                <a16:creationId xmlns:a16="http://schemas.microsoft.com/office/drawing/2014/main" id="{C34258C0-6F00-4819-BBBC-181F1C3CB92C}"/>
              </a:ext>
            </a:extLst>
          </p:cNvPr>
          <p:cNvSpPr/>
          <p:nvPr/>
        </p:nvSpPr>
        <p:spPr bwMode="auto">
          <a:xfrm rot="20148714">
            <a:off x="5820978" y="4889863"/>
            <a:ext cx="1778088" cy="14042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42" name="Graphic 41">
            <a:extLst>
              <a:ext uri="{FF2B5EF4-FFF2-40B4-BE49-F238E27FC236}">
                <a16:creationId xmlns:a16="http://schemas.microsoft.com/office/drawing/2014/main" id="{F520479E-50EE-4F96-8539-4018C78D0CF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996260" y="4063518"/>
            <a:ext cx="1072267" cy="1072267"/>
          </a:xfrm>
          <a:prstGeom prst="rect">
            <a:avLst/>
          </a:prstGeom>
        </p:spPr>
      </p:pic>
      <p:sp>
        <p:nvSpPr>
          <p:cNvPr id="43" name="TextBox 42">
            <a:extLst>
              <a:ext uri="{FF2B5EF4-FFF2-40B4-BE49-F238E27FC236}">
                <a16:creationId xmlns:a16="http://schemas.microsoft.com/office/drawing/2014/main" id="{6DAA534C-EFE8-405F-BDE4-E0B912D4E45D}"/>
              </a:ext>
            </a:extLst>
          </p:cNvPr>
          <p:cNvSpPr txBox="1"/>
          <p:nvPr/>
        </p:nvSpPr>
        <p:spPr>
          <a:xfrm>
            <a:off x="2647325" y="5147776"/>
            <a:ext cx="1740795" cy="479518"/>
          </a:xfrm>
          <a:prstGeom prst="rect">
            <a:avLst/>
          </a:prstGeom>
          <a:noFill/>
        </p:spPr>
        <p:txBody>
          <a:bodyPr wrap="square" lIns="179285" tIns="143428" rIns="179285" bIns="143428"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effectLst/>
                <a:uLnTx/>
                <a:uFillTx/>
                <a:latin typeface="Segoe UI Semilight"/>
                <a:ea typeface="+mn-ea"/>
                <a:cs typeface="+mn-cs"/>
              </a:rPr>
              <a:t>API Management</a:t>
            </a:r>
          </a:p>
        </p:txBody>
      </p:sp>
      <p:sp>
        <p:nvSpPr>
          <p:cNvPr id="44" name="Arrow: Right 43">
            <a:extLst>
              <a:ext uri="{FF2B5EF4-FFF2-40B4-BE49-F238E27FC236}">
                <a16:creationId xmlns:a16="http://schemas.microsoft.com/office/drawing/2014/main" id="{2FAE7B64-29D8-4569-9B65-ACAB7ED430EB}"/>
              </a:ext>
            </a:extLst>
          </p:cNvPr>
          <p:cNvSpPr/>
          <p:nvPr/>
        </p:nvSpPr>
        <p:spPr bwMode="auto">
          <a:xfrm>
            <a:off x="2220133" y="4511941"/>
            <a:ext cx="773085" cy="1479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 name="Arrow: Right 44">
            <a:extLst>
              <a:ext uri="{FF2B5EF4-FFF2-40B4-BE49-F238E27FC236}">
                <a16:creationId xmlns:a16="http://schemas.microsoft.com/office/drawing/2014/main" id="{AED41847-C88F-45C1-80C3-3484CAABC8C7}"/>
              </a:ext>
            </a:extLst>
          </p:cNvPr>
          <p:cNvSpPr/>
          <p:nvPr/>
        </p:nvSpPr>
        <p:spPr bwMode="auto">
          <a:xfrm rot="2494473">
            <a:off x="4117552" y="4969671"/>
            <a:ext cx="773085" cy="1479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 name="Title 3">
            <a:extLst>
              <a:ext uri="{FF2B5EF4-FFF2-40B4-BE49-F238E27FC236}">
                <a16:creationId xmlns:a16="http://schemas.microsoft.com/office/drawing/2014/main" id="{8D003680-D1E7-429D-8BFD-52AC20883C4F}"/>
              </a:ext>
            </a:extLst>
          </p:cNvPr>
          <p:cNvSpPr>
            <a:spLocks noGrp="1"/>
          </p:cNvSpPr>
          <p:nvPr>
            <p:ph type="title"/>
          </p:nvPr>
        </p:nvSpPr>
        <p:spPr/>
        <p:txBody>
          <a:bodyPr/>
          <a:lstStyle/>
          <a:p>
            <a:r>
              <a:rPr lang="en-GB" dirty="0"/>
              <a:t>Example scenarios</a:t>
            </a:r>
          </a:p>
        </p:txBody>
      </p:sp>
    </p:spTree>
    <p:extLst>
      <p:ext uri="{BB962C8B-B14F-4D97-AF65-F5344CB8AC3E}">
        <p14:creationId xmlns:p14="http://schemas.microsoft.com/office/powerpoint/2010/main" val="305357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0"/>
                                        <p:tgtEl>
                                          <p:spTgt spid="36"/>
                                        </p:tgtEl>
                                      </p:cBhvr>
                                    </p:animEffect>
                                    <p:anim calcmode="lin" valueType="num">
                                      <p:cBhvr>
                                        <p:cTn id="30" dur="1000" fill="hold"/>
                                        <p:tgtEl>
                                          <p:spTgt spid="36"/>
                                        </p:tgtEl>
                                        <p:attrNameLst>
                                          <p:attrName>ppt_x</p:attrName>
                                        </p:attrNameLst>
                                      </p:cBhvr>
                                      <p:tavLst>
                                        <p:tav tm="0">
                                          <p:val>
                                            <p:strVal val="#ppt_x"/>
                                          </p:val>
                                        </p:tav>
                                        <p:tav tm="100000">
                                          <p:val>
                                            <p:strVal val="#ppt_x"/>
                                          </p:val>
                                        </p:tav>
                                      </p:tavLst>
                                    </p:anim>
                                    <p:anim calcmode="lin" valueType="num">
                                      <p:cBhvr>
                                        <p:cTn id="31" dur="1000" fill="hold"/>
                                        <p:tgtEl>
                                          <p:spTgt spid="3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1000"/>
                                        <p:tgtEl>
                                          <p:spTgt spid="27"/>
                                        </p:tgtEl>
                                      </p:cBhvr>
                                    </p:animEffect>
                                    <p:anim calcmode="lin" valueType="num">
                                      <p:cBhvr>
                                        <p:cTn id="35" dur="1000" fill="hold"/>
                                        <p:tgtEl>
                                          <p:spTgt spid="27"/>
                                        </p:tgtEl>
                                        <p:attrNameLst>
                                          <p:attrName>ppt_x</p:attrName>
                                        </p:attrNameLst>
                                      </p:cBhvr>
                                      <p:tavLst>
                                        <p:tav tm="0">
                                          <p:val>
                                            <p:strVal val="#ppt_x"/>
                                          </p:val>
                                        </p:tav>
                                        <p:tav tm="100000">
                                          <p:val>
                                            <p:strVal val="#ppt_x"/>
                                          </p:val>
                                        </p:tav>
                                      </p:tavLst>
                                    </p:anim>
                                    <p:anim calcmode="lin" valueType="num">
                                      <p:cBhvr>
                                        <p:cTn id="36" dur="1000" fill="hold"/>
                                        <p:tgtEl>
                                          <p:spTgt spid="2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1000"/>
                                        <p:tgtEl>
                                          <p:spTgt spid="39"/>
                                        </p:tgtEl>
                                      </p:cBhvr>
                                    </p:animEffect>
                                    <p:anim calcmode="lin" valueType="num">
                                      <p:cBhvr>
                                        <p:cTn id="45" dur="1000" fill="hold"/>
                                        <p:tgtEl>
                                          <p:spTgt spid="39"/>
                                        </p:tgtEl>
                                        <p:attrNameLst>
                                          <p:attrName>ppt_x</p:attrName>
                                        </p:attrNameLst>
                                      </p:cBhvr>
                                      <p:tavLst>
                                        <p:tav tm="0">
                                          <p:val>
                                            <p:strVal val="#ppt_x"/>
                                          </p:val>
                                        </p:tav>
                                        <p:tav tm="100000">
                                          <p:val>
                                            <p:strVal val="#ppt_x"/>
                                          </p:val>
                                        </p:tav>
                                      </p:tavLst>
                                    </p:anim>
                                    <p:anim calcmode="lin" valueType="num">
                                      <p:cBhvr>
                                        <p:cTn id="46" dur="1000" fill="hold"/>
                                        <p:tgtEl>
                                          <p:spTgt spid="39"/>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1000"/>
                                        <p:tgtEl>
                                          <p:spTgt spid="34"/>
                                        </p:tgtEl>
                                      </p:cBhvr>
                                    </p:animEffect>
                                    <p:anim calcmode="lin" valueType="num">
                                      <p:cBhvr>
                                        <p:cTn id="50" dur="1000" fill="hold"/>
                                        <p:tgtEl>
                                          <p:spTgt spid="34"/>
                                        </p:tgtEl>
                                        <p:attrNameLst>
                                          <p:attrName>ppt_x</p:attrName>
                                        </p:attrNameLst>
                                      </p:cBhvr>
                                      <p:tavLst>
                                        <p:tav tm="0">
                                          <p:val>
                                            <p:strVal val="#ppt_x"/>
                                          </p:val>
                                        </p:tav>
                                        <p:tav tm="100000">
                                          <p:val>
                                            <p:strVal val="#ppt_x"/>
                                          </p:val>
                                        </p:tav>
                                      </p:tavLst>
                                    </p:anim>
                                    <p:anim calcmode="lin" valueType="num">
                                      <p:cBhvr>
                                        <p:cTn id="5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1000"/>
                                        <p:tgtEl>
                                          <p:spTgt spid="42"/>
                                        </p:tgtEl>
                                      </p:cBhvr>
                                    </p:animEffect>
                                    <p:anim calcmode="lin" valueType="num">
                                      <p:cBhvr>
                                        <p:cTn id="57" dur="1000" fill="hold"/>
                                        <p:tgtEl>
                                          <p:spTgt spid="42"/>
                                        </p:tgtEl>
                                        <p:attrNameLst>
                                          <p:attrName>ppt_x</p:attrName>
                                        </p:attrNameLst>
                                      </p:cBhvr>
                                      <p:tavLst>
                                        <p:tav tm="0">
                                          <p:val>
                                            <p:strVal val="#ppt_x"/>
                                          </p:val>
                                        </p:tav>
                                        <p:tav tm="100000">
                                          <p:val>
                                            <p:strVal val="#ppt_x"/>
                                          </p:val>
                                        </p:tav>
                                      </p:tavLst>
                                    </p:anim>
                                    <p:anim calcmode="lin" valueType="num">
                                      <p:cBhvr>
                                        <p:cTn id="58" dur="1000" fill="hold"/>
                                        <p:tgtEl>
                                          <p:spTgt spid="4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1000"/>
                                        <p:tgtEl>
                                          <p:spTgt spid="43"/>
                                        </p:tgtEl>
                                      </p:cBhvr>
                                    </p:animEffect>
                                    <p:anim calcmode="lin" valueType="num">
                                      <p:cBhvr>
                                        <p:cTn id="62" dur="1000" fill="hold"/>
                                        <p:tgtEl>
                                          <p:spTgt spid="43"/>
                                        </p:tgtEl>
                                        <p:attrNameLst>
                                          <p:attrName>ppt_x</p:attrName>
                                        </p:attrNameLst>
                                      </p:cBhvr>
                                      <p:tavLst>
                                        <p:tav tm="0">
                                          <p:val>
                                            <p:strVal val="#ppt_x"/>
                                          </p:val>
                                        </p:tav>
                                        <p:tav tm="100000">
                                          <p:val>
                                            <p:strVal val="#ppt_x"/>
                                          </p:val>
                                        </p:tav>
                                      </p:tavLst>
                                    </p:anim>
                                    <p:anim calcmode="lin" valueType="num">
                                      <p:cBhvr>
                                        <p:cTn id="63" dur="1000" fill="hold"/>
                                        <p:tgtEl>
                                          <p:spTgt spid="43"/>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1000"/>
                                        <p:tgtEl>
                                          <p:spTgt spid="44"/>
                                        </p:tgtEl>
                                      </p:cBhvr>
                                    </p:animEffect>
                                    <p:anim calcmode="lin" valueType="num">
                                      <p:cBhvr>
                                        <p:cTn id="67" dur="1000" fill="hold"/>
                                        <p:tgtEl>
                                          <p:spTgt spid="44"/>
                                        </p:tgtEl>
                                        <p:attrNameLst>
                                          <p:attrName>ppt_x</p:attrName>
                                        </p:attrNameLst>
                                      </p:cBhvr>
                                      <p:tavLst>
                                        <p:tav tm="0">
                                          <p:val>
                                            <p:strVal val="#ppt_x"/>
                                          </p:val>
                                        </p:tav>
                                        <p:tav tm="100000">
                                          <p:val>
                                            <p:strVal val="#ppt_x"/>
                                          </p:val>
                                        </p:tav>
                                      </p:tavLst>
                                    </p:anim>
                                    <p:anim calcmode="lin" valueType="num">
                                      <p:cBhvr>
                                        <p:cTn id="68"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1000"/>
                                        <p:tgtEl>
                                          <p:spTgt spid="45"/>
                                        </p:tgtEl>
                                      </p:cBhvr>
                                    </p:animEffect>
                                    <p:anim calcmode="lin" valueType="num">
                                      <p:cBhvr>
                                        <p:cTn id="74" dur="1000" fill="hold"/>
                                        <p:tgtEl>
                                          <p:spTgt spid="45"/>
                                        </p:tgtEl>
                                        <p:attrNameLst>
                                          <p:attrName>ppt_x</p:attrName>
                                        </p:attrNameLst>
                                      </p:cBhvr>
                                      <p:tavLst>
                                        <p:tav tm="0">
                                          <p:val>
                                            <p:strVal val="#ppt_x"/>
                                          </p:val>
                                        </p:tav>
                                        <p:tav tm="100000">
                                          <p:val>
                                            <p:strVal val="#ppt_x"/>
                                          </p:val>
                                        </p:tav>
                                      </p:tavLst>
                                    </p:anim>
                                    <p:anim calcmode="lin" valueType="num">
                                      <p:cBhvr>
                                        <p:cTn id="75"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animBg="1"/>
      <p:bldP spid="36" grpId="0" animBg="1"/>
      <p:bldP spid="37" grpId="0" animBg="1"/>
      <p:bldP spid="39" grpId="0" animBg="1"/>
      <p:bldP spid="40" grpId="0" animBg="1"/>
      <p:bldP spid="43" grpId="0"/>
      <p:bldP spid="44" grpId="0" animBg="1"/>
      <p:bldP spid="45"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88" name="Picture 4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 y="970431"/>
            <a:ext cx="12190271" cy="5767623"/>
          </a:xfrm>
          <a:prstGeom prst="rect">
            <a:avLst/>
          </a:prstGeom>
        </p:spPr>
      </p:pic>
      <p:sp>
        <p:nvSpPr>
          <p:cNvPr id="2" name="Title 1"/>
          <p:cNvSpPr>
            <a:spLocks noGrp="1"/>
          </p:cNvSpPr>
          <p:nvPr>
            <p:ph type="title"/>
          </p:nvPr>
        </p:nvSpPr>
        <p:spPr/>
        <p:txBody>
          <a:bodyPr/>
          <a:lstStyle/>
          <a:p>
            <a:r>
              <a:rPr lang="en-US" dirty="0"/>
              <a:t>Multi-region and scaling</a:t>
            </a:r>
          </a:p>
        </p:txBody>
      </p:sp>
      <p:cxnSp>
        <p:nvCxnSpPr>
          <p:cNvPr id="17" name="Straight Connector 16"/>
          <p:cNvCxnSpPr/>
          <p:nvPr/>
        </p:nvCxnSpPr>
        <p:spPr>
          <a:xfrm flipH="1">
            <a:off x="5040470" y="2407014"/>
            <a:ext cx="438815" cy="1342570"/>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auto">
          <a:xfrm>
            <a:off x="4874983" y="3461995"/>
            <a:ext cx="2407069" cy="24070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981" y="3854243"/>
            <a:ext cx="645033" cy="645033"/>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0334" y="4964299"/>
            <a:ext cx="607833" cy="607833"/>
          </a:xfrm>
          <a:prstGeom prst="rect">
            <a:avLst/>
          </a:prstGeom>
        </p:spPr>
      </p:pic>
      <p:cxnSp>
        <p:nvCxnSpPr>
          <p:cNvPr id="21" name="Straight Arrow Connector 20"/>
          <p:cNvCxnSpPr/>
          <p:nvPr/>
        </p:nvCxnSpPr>
        <p:spPr>
          <a:xfrm>
            <a:off x="6091932" y="4545105"/>
            <a:ext cx="0" cy="331502"/>
          </a:xfrm>
          <a:prstGeom prst="straightConnector1">
            <a:avLst/>
          </a:prstGeom>
          <a:ln w="12700">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flipH="1">
            <a:off x="4823681" y="3734694"/>
            <a:ext cx="1070961" cy="447752"/>
          </a:xfrm>
          <a:prstGeom prst="rect">
            <a:avLst/>
          </a:prstGeom>
          <a:noFill/>
        </p:spPr>
        <p:txBody>
          <a:bodyPr wrap="square" lIns="182854" tIns="146284" rIns="182854" bIns="146284" rtlCol="0">
            <a:sp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charset="0"/>
                <a:ea typeface="Segoe UI" charset="0"/>
                <a:cs typeface="Segoe UI" charset="0"/>
              </a:rPr>
              <a:t>Standard</a:t>
            </a:r>
          </a:p>
        </p:txBody>
      </p:sp>
      <p:cxnSp>
        <p:nvCxnSpPr>
          <p:cNvPr id="23" name="Straight Arrow Connector 22"/>
          <p:cNvCxnSpPr/>
          <p:nvPr/>
        </p:nvCxnSpPr>
        <p:spPr>
          <a:xfrm flipH="1">
            <a:off x="6074853" y="2938119"/>
            <a:ext cx="1" cy="916125"/>
          </a:xfrm>
          <a:prstGeom prst="straightConnector1">
            <a:avLst/>
          </a:prstGeom>
          <a:ln w="12700">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flipH="1">
            <a:off x="4575731" y="3379113"/>
            <a:ext cx="1516202" cy="447752"/>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100"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North Europe</a:t>
            </a:r>
          </a:p>
        </p:txBody>
      </p:sp>
      <p:sp>
        <p:nvSpPr>
          <p:cNvPr id="26" name="people_6" descr="Presenter, speaker&#10;">
            <a:extLst>
              <a:ext uri="{FF2B5EF4-FFF2-40B4-BE49-F238E27FC236}">
                <a16:creationId xmlns:a16="http://schemas.microsoft.com/office/drawing/2014/main" id="{9506BBC5-4610-4122-A309-891695315ACF}"/>
              </a:ext>
            </a:extLst>
          </p:cNvPr>
          <p:cNvSpPr>
            <a:spLocks noChangeAspect="1" noEditPoints="1"/>
          </p:cNvSpPr>
          <p:nvPr/>
        </p:nvSpPr>
        <p:spPr bwMode="auto">
          <a:xfrm>
            <a:off x="5891271" y="2511781"/>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 name="Rectangle 26"/>
          <p:cNvSpPr/>
          <p:nvPr/>
        </p:nvSpPr>
        <p:spPr bwMode="auto">
          <a:xfrm>
            <a:off x="4874983" y="3727262"/>
            <a:ext cx="2407069" cy="897602"/>
          </a:xfrm>
          <a:prstGeom prst="rect">
            <a:avLst/>
          </a:prstGeom>
          <a:noFill/>
          <a:ln>
            <a:solidFill>
              <a:srgbClr val="0070C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TextBox 27"/>
          <p:cNvSpPr txBox="1"/>
          <p:nvPr/>
        </p:nvSpPr>
        <p:spPr>
          <a:xfrm flipH="1">
            <a:off x="4820309" y="3949572"/>
            <a:ext cx="1070961" cy="447752"/>
          </a:xfrm>
          <a:prstGeom prst="rect">
            <a:avLst/>
          </a:prstGeom>
          <a:noFill/>
        </p:spPr>
        <p:txBody>
          <a:bodyPr wrap="square" lIns="182854" tIns="146284" rIns="182854" bIns="146284" rtlCol="0">
            <a:sp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charset="0"/>
                <a:ea typeface="Segoe UI" charset="0"/>
                <a:cs typeface="Segoe UI" charset="0"/>
              </a:rPr>
              <a:t>1</a:t>
            </a: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 unit</a:t>
            </a:r>
          </a:p>
        </p:txBody>
      </p:sp>
    </p:spTree>
    <p:extLst>
      <p:ext uri="{BB962C8B-B14F-4D97-AF65-F5344CB8AC3E}">
        <p14:creationId xmlns:p14="http://schemas.microsoft.com/office/powerpoint/2010/main" val="1610002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500"/>
                                        <p:tgtEl>
                                          <p:spTgt spid="1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dissolve">
                                      <p:cBhvr>
                                        <p:cTn id="18" dur="500"/>
                                        <p:tgtEl>
                                          <p:spTgt spid="25"/>
                                        </p:tgtEl>
                                      </p:cBhvr>
                                    </p:animEffect>
                                  </p:childTnLst>
                                </p:cTn>
                              </p:par>
                              <p:par>
                                <p:cTn id="19" presetID="9"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dissolv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dissolve">
                                      <p:cBhvr>
                                        <p:cTn id="26" dur="500"/>
                                        <p:tgtEl>
                                          <p:spTgt spid="1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dissolve">
                                      <p:cBhvr>
                                        <p:cTn id="29" dur="500"/>
                                        <p:tgtEl>
                                          <p:spTgt spid="28"/>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dissolve">
                                      <p:cBhvr>
                                        <p:cTn id="32" dur="500"/>
                                        <p:tgtEl>
                                          <p:spTgt spid="2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dissolve">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dissolve">
                                      <p:cBhvr>
                                        <p:cTn id="40" dur="500"/>
                                        <p:tgtEl>
                                          <p:spTgt spid="23"/>
                                        </p:tgtEl>
                                      </p:cBhvr>
                                    </p:animEffect>
                                  </p:childTnLst>
                                </p:cTn>
                              </p:par>
                              <p:par>
                                <p:cTn id="41" presetID="9"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dissolve">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p:bldP spid="25" grpId="0"/>
      <p:bldP spid="26" grpId="0" animBg="1"/>
      <p:bldP spid="27" grpId="0" animBg="1"/>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88" name="Picture 4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 y="970431"/>
            <a:ext cx="12190271" cy="5767623"/>
          </a:xfrm>
          <a:prstGeom prst="rect">
            <a:avLst/>
          </a:prstGeom>
        </p:spPr>
      </p:pic>
      <p:cxnSp>
        <p:nvCxnSpPr>
          <p:cNvPr id="244" name="Straight Connector 243"/>
          <p:cNvCxnSpPr/>
          <p:nvPr/>
        </p:nvCxnSpPr>
        <p:spPr>
          <a:xfrm flipH="1">
            <a:off x="5040470" y="2407014"/>
            <a:ext cx="438815" cy="1342570"/>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Multi-region and scaling</a:t>
            </a:r>
          </a:p>
        </p:txBody>
      </p:sp>
      <p:sp>
        <p:nvSpPr>
          <p:cNvPr id="242" name="Rectangle 241"/>
          <p:cNvSpPr/>
          <p:nvPr/>
        </p:nvSpPr>
        <p:spPr bwMode="auto">
          <a:xfrm>
            <a:off x="4874983" y="3461995"/>
            <a:ext cx="2407069" cy="24070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9" name="Picture 2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981" y="3854243"/>
            <a:ext cx="645033" cy="645033"/>
          </a:xfrm>
          <a:prstGeom prst="rect">
            <a:avLst/>
          </a:prstGeom>
        </p:spPr>
      </p:pic>
      <p:pic>
        <p:nvPicPr>
          <p:cNvPr id="230" name="Picture 2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0334" y="4964299"/>
            <a:ext cx="607833" cy="607833"/>
          </a:xfrm>
          <a:prstGeom prst="rect">
            <a:avLst/>
          </a:prstGeom>
        </p:spPr>
      </p:pic>
      <p:cxnSp>
        <p:nvCxnSpPr>
          <p:cNvPr id="238" name="Straight Arrow Connector 237"/>
          <p:cNvCxnSpPr/>
          <p:nvPr/>
        </p:nvCxnSpPr>
        <p:spPr>
          <a:xfrm>
            <a:off x="6091932" y="4545105"/>
            <a:ext cx="0" cy="331502"/>
          </a:xfrm>
          <a:prstGeom prst="straightConnector1">
            <a:avLst/>
          </a:prstGeom>
          <a:ln w="12700">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1" name="TextBox 240"/>
          <p:cNvSpPr txBox="1"/>
          <p:nvPr/>
        </p:nvSpPr>
        <p:spPr>
          <a:xfrm flipH="1">
            <a:off x="4823681" y="3734694"/>
            <a:ext cx="1070961" cy="447752"/>
          </a:xfrm>
          <a:prstGeom prst="rect">
            <a:avLst/>
          </a:prstGeom>
          <a:noFill/>
        </p:spPr>
        <p:txBody>
          <a:bodyPr wrap="square" lIns="182854" tIns="146284" rIns="182854" bIns="146284" rtlCol="0">
            <a:sp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charset="0"/>
                <a:ea typeface="Segoe UI" charset="0"/>
                <a:cs typeface="Segoe UI" charset="0"/>
              </a:rPr>
              <a:t>Standard</a:t>
            </a:r>
          </a:p>
        </p:txBody>
      </p:sp>
      <p:cxnSp>
        <p:nvCxnSpPr>
          <p:cNvPr id="256" name="Straight Arrow Connector 255"/>
          <p:cNvCxnSpPr/>
          <p:nvPr/>
        </p:nvCxnSpPr>
        <p:spPr>
          <a:xfrm flipH="1">
            <a:off x="6074853" y="2938119"/>
            <a:ext cx="1" cy="916125"/>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9" name="TextBox 258"/>
          <p:cNvSpPr txBox="1"/>
          <p:nvPr/>
        </p:nvSpPr>
        <p:spPr>
          <a:xfrm flipH="1">
            <a:off x="4575731" y="3379113"/>
            <a:ext cx="1516202" cy="447752"/>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100"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North Europe</a:t>
            </a:r>
          </a:p>
        </p:txBody>
      </p:sp>
      <p:sp>
        <p:nvSpPr>
          <p:cNvPr id="485" name="people_6" descr="Presenter, speaker&#10;">
            <a:extLst>
              <a:ext uri="{FF2B5EF4-FFF2-40B4-BE49-F238E27FC236}">
                <a16:creationId xmlns:a16="http://schemas.microsoft.com/office/drawing/2014/main" id="{9506BBC5-4610-4122-A309-891695315ACF}"/>
              </a:ext>
            </a:extLst>
          </p:cNvPr>
          <p:cNvSpPr>
            <a:spLocks noChangeAspect="1" noEditPoints="1"/>
          </p:cNvSpPr>
          <p:nvPr/>
        </p:nvSpPr>
        <p:spPr bwMode="auto">
          <a:xfrm>
            <a:off x="5891271" y="2511781"/>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 name="Rectangle 5"/>
          <p:cNvSpPr/>
          <p:nvPr/>
        </p:nvSpPr>
        <p:spPr bwMode="auto">
          <a:xfrm>
            <a:off x="4874983" y="3727262"/>
            <a:ext cx="2407069" cy="897602"/>
          </a:xfrm>
          <a:prstGeom prst="rect">
            <a:avLst/>
          </a:prstGeom>
          <a:noFill/>
          <a:ln>
            <a:solidFill>
              <a:srgbClr val="0070C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TextBox 23"/>
          <p:cNvSpPr txBox="1"/>
          <p:nvPr/>
        </p:nvSpPr>
        <p:spPr>
          <a:xfrm flipH="1">
            <a:off x="4820309" y="3949572"/>
            <a:ext cx="1070961" cy="447752"/>
          </a:xfrm>
          <a:prstGeom prst="rect">
            <a:avLst/>
          </a:prstGeom>
          <a:noFill/>
        </p:spPr>
        <p:txBody>
          <a:bodyPr wrap="square" lIns="182854" tIns="146284" rIns="182854" bIns="146284" rtlCol="0">
            <a:sp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charset="0"/>
                <a:ea typeface="Segoe UI" charset="0"/>
                <a:cs typeface="Segoe UI" charset="0"/>
              </a:rPr>
              <a:t>1</a:t>
            </a: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 unit</a:t>
            </a:r>
          </a:p>
        </p:txBody>
      </p:sp>
      <p:sp>
        <p:nvSpPr>
          <p:cNvPr id="15" name="TextBox 14"/>
          <p:cNvSpPr txBox="1"/>
          <p:nvPr/>
        </p:nvSpPr>
        <p:spPr>
          <a:xfrm flipH="1">
            <a:off x="4822212" y="3949572"/>
            <a:ext cx="1070961" cy="447752"/>
          </a:xfrm>
          <a:prstGeom prst="rect">
            <a:avLst/>
          </a:prstGeom>
          <a:noFill/>
        </p:spPr>
        <p:txBody>
          <a:bodyPr wrap="square" lIns="182854" tIns="146284" rIns="182854" bIns="146284" rtlCol="0">
            <a:sp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charset="0"/>
                <a:ea typeface="Segoe UI" charset="0"/>
                <a:cs typeface="Segoe UI" charset="0"/>
              </a:rPr>
              <a:t>3</a:t>
            </a: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 units</a:t>
            </a:r>
          </a:p>
        </p:txBody>
      </p:sp>
      <p:sp>
        <p:nvSpPr>
          <p:cNvPr id="16" name="people_6" descr="Presenter, speaker&#10;">
            <a:extLst>
              <a:ext uri="{FF2B5EF4-FFF2-40B4-BE49-F238E27FC236}">
                <a16:creationId xmlns:a16="http://schemas.microsoft.com/office/drawing/2014/main" id="{9506BBC5-4610-4122-A309-891695315ACF}"/>
              </a:ext>
            </a:extLst>
          </p:cNvPr>
          <p:cNvSpPr>
            <a:spLocks noChangeAspect="1" noEditPoints="1"/>
          </p:cNvSpPr>
          <p:nvPr/>
        </p:nvSpPr>
        <p:spPr bwMode="auto">
          <a:xfrm>
            <a:off x="2561074" y="2754279"/>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17" name="Straight Arrow Connector 16"/>
          <p:cNvCxnSpPr/>
          <p:nvPr/>
        </p:nvCxnSpPr>
        <p:spPr>
          <a:xfrm>
            <a:off x="2979541" y="3062284"/>
            <a:ext cx="2915101" cy="896287"/>
          </a:xfrm>
          <a:prstGeom prst="straightConnector1">
            <a:avLst/>
          </a:prstGeom>
          <a:ln w="12700">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91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grpId="0" nodeType="afterEffect">
                                  <p:stCondLst>
                                    <p:cond delay="0"/>
                                  </p:stCondLst>
                                  <p:iterate type="lt">
                                    <p:tmPct val="0"/>
                                  </p:iterate>
                                  <p:childTnLst>
                                    <p:set>
                                      <p:cBhvr>
                                        <p:cTn id="10" dur="1" fill="hold">
                                          <p:stCondLst>
                                            <p:cond delay="0"/>
                                          </p:stCondLst>
                                        </p:cTn>
                                        <p:tgtEl>
                                          <p:spTgt spid="15"/>
                                        </p:tgtEl>
                                        <p:attrNameLst>
                                          <p:attrName>style.visibility</p:attrName>
                                        </p:attrNameLst>
                                      </p:cBhvr>
                                      <p:to>
                                        <p:strVal val="visible"/>
                                      </p:to>
                                    </p:set>
                                    <p:animEffect transition="in" filter="dissolve">
                                      <p:cBhvr>
                                        <p:cTn id="11" dur="500"/>
                                        <p:tgtEl>
                                          <p:spTgt spid="15"/>
                                        </p:tgtEl>
                                      </p:cBhvr>
                                    </p:animEffect>
                                  </p:childTnLst>
                                </p:cTn>
                              </p:par>
                              <p:par>
                                <p:cTn id="12" presetID="36" presetClass="emph" presetSubtype="0" fill="hold" grpId="1" nodeType="withEffect">
                                  <p:stCondLst>
                                    <p:cond delay="0"/>
                                  </p:stCondLst>
                                  <p:iterate type="lt">
                                    <p:tmPct val="10000"/>
                                  </p:iterate>
                                  <p:childTnLst>
                                    <p:animScale>
                                      <p:cBhvr>
                                        <p:cTn id="13" dur="250" autoRev="1" fill="hold">
                                          <p:stCondLst>
                                            <p:cond delay="0"/>
                                          </p:stCondLst>
                                        </p:cTn>
                                        <p:tgtEl>
                                          <p:spTgt spid="15"/>
                                        </p:tgtEl>
                                      </p:cBhvr>
                                      <p:to x="80000" y="100000"/>
                                    </p:animScale>
                                    <p:anim by="(#ppt_w*0.10)" calcmode="lin" valueType="num">
                                      <p:cBhvr>
                                        <p:cTn id="14" dur="250" autoRev="1" fill="hold">
                                          <p:stCondLst>
                                            <p:cond delay="0"/>
                                          </p:stCondLst>
                                        </p:cTn>
                                        <p:tgtEl>
                                          <p:spTgt spid="15"/>
                                        </p:tgtEl>
                                        <p:attrNameLst>
                                          <p:attrName>ppt_x</p:attrName>
                                        </p:attrNameLst>
                                      </p:cBhvr>
                                    </p:anim>
                                    <p:anim by="(-#ppt_w*0.10)" calcmode="lin" valueType="num">
                                      <p:cBhvr>
                                        <p:cTn id="15" dur="250" autoRev="1" fill="hold">
                                          <p:stCondLst>
                                            <p:cond delay="0"/>
                                          </p:stCondLst>
                                        </p:cTn>
                                        <p:tgtEl>
                                          <p:spTgt spid="15"/>
                                        </p:tgtEl>
                                        <p:attrNameLst>
                                          <p:attrName>ppt_y</p:attrName>
                                        </p:attrNameLst>
                                      </p:cBhvr>
                                    </p:anim>
                                    <p:animRot by="-480000">
                                      <p:cBhvr>
                                        <p:cTn id="16" dur="250" autoRev="1" fill="hold">
                                          <p:stCondLst>
                                            <p:cond delay="0"/>
                                          </p:stCondLst>
                                        </p:cTn>
                                        <p:tgtEl>
                                          <p:spTgt spid="15"/>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5" grpId="0"/>
      <p:bldP spid="15" grpId="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88" name="Picture 4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 y="970431"/>
            <a:ext cx="12190271" cy="5767623"/>
          </a:xfrm>
          <a:prstGeom prst="rect">
            <a:avLst/>
          </a:prstGeom>
        </p:spPr>
      </p:pic>
      <p:cxnSp>
        <p:nvCxnSpPr>
          <p:cNvPr id="244" name="Straight Connector 243"/>
          <p:cNvCxnSpPr/>
          <p:nvPr/>
        </p:nvCxnSpPr>
        <p:spPr>
          <a:xfrm flipH="1">
            <a:off x="5040470" y="2407014"/>
            <a:ext cx="438815" cy="1342570"/>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Multi-region and scaling</a:t>
            </a:r>
          </a:p>
        </p:txBody>
      </p:sp>
      <p:sp>
        <p:nvSpPr>
          <p:cNvPr id="242" name="Rectangle 241"/>
          <p:cNvSpPr/>
          <p:nvPr/>
        </p:nvSpPr>
        <p:spPr bwMode="auto">
          <a:xfrm>
            <a:off x="4874983" y="3461995"/>
            <a:ext cx="2407069" cy="24070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9" name="Picture 2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981" y="3854243"/>
            <a:ext cx="645033" cy="645033"/>
          </a:xfrm>
          <a:prstGeom prst="rect">
            <a:avLst/>
          </a:prstGeom>
        </p:spPr>
      </p:pic>
      <p:pic>
        <p:nvPicPr>
          <p:cNvPr id="230" name="Picture 2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0334" y="4964299"/>
            <a:ext cx="607833" cy="607833"/>
          </a:xfrm>
          <a:prstGeom prst="rect">
            <a:avLst/>
          </a:prstGeom>
        </p:spPr>
      </p:pic>
      <p:cxnSp>
        <p:nvCxnSpPr>
          <p:cNvPr id="238" name="Straight Arrow Connector 237"/>
          <p:cNvCxnSpPr/>
          <p:nvPr/>
        </p:nvCxnSpPr>
        <p:spPr>
          <a:xfrm>
            <a:off x="6091932" y="4545105"/>
            <a:ext cx="0" cy="331502"/>
          </a:xfrm>
          <a:prstGeom prst="straightConnector1">
            <a:avLst/>
          </a:prstGeom>
          <a:ln w="12700">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1" name="TextBox 240"/>
          <p:cNvSpPr txBox="1"/>
          <p:nvPr/>
        </p:nvSpPr>
        <p:spPr>
          <a:xfrm flipH="1">
            <a:off x="4823681" y="3734694"/>
            <a:ext cx="1070961" cy="447752"/>
          </a:xfrm>
          <a:prstGeom prst="rect">
            <a:avLst/>
          </a:prstGeom>
          <a:noFill/>
        </p:spPr>
        <p:txBody>
          <a:bodyPr wrap="square" lIns="182854" tIns="146284" rIns="182854" bIns="146284" rtlCol="0">
            <a:sp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charset="0"/>
                <a:ea typeface="Segoe UI" charset="0"/>
                <a:cs typeface="Segoe UI" charset="0"/>
              </a:rPr>
              <a:t>Standard</a:t>
            </a:r>
          </a:p>
        </p:txBody>
      </p:sp>
      <p:cxnSp>
        <p:nvCxnSpPr>
          <p:cNvPr id="256" name="Straight Arrow Connector 255"/>
          <p:cNvCxnSpPr/>
          <p:nvPr/>
        </p:nvCxnSpPr>
        <p:spPr>
          <a:xfrm flipH="1">
            <a:off x="6074853" y="2938119"/>
            <a:ext cx="1" cy="916125"/>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9" name="TextBox 258"/>
          <p:cNvSpPr txBox="1"/>
          <p:nvPr/>
        </p:nvSpPr>
        <p:spPr>
          <a:xfrm flipH="1">
            <a:off x="4575731" y="3379113"/>
            <a:ext cx="1516202" cy="447752"/>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100"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North Europe</a:t>
            </a:r>
          </a:p>
        </p:txBody>
      </p:sp>
      <p:sp>
        <p:nvSpPr>
          <p:cNvPr id="485" name="people_6" descr="Presenter, speaker&#10;">
            <a:extLst>
              <a:ext uri="{FF2B5EF4-FFF2-40B4-BE49-F238E27FC236}">
                <a16:creationId xmlns:a16="http://schemas.microsoft.com/office/drawing/2014/main" id="{9506BBC5-4610-4122-A309-891695315ACF}"/>
              </a:ext>
            </a:extLst>
          </p:cNvPr>
          <p:cNvSpPr>
            <a:spLocks noChangeAspect="1" noEditPoints="1"/>
          </p:cNvSpPr>
          <p:nvPr/>
        </p:nvSpPr>
        <p:spPr bwMode="auto">
          <a:xfrm>
            <a:off x="5891271" y="2511781"/>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 name="Rectangle 5"/>
          <p:cNvSpPr/>
          <p:nvPr/>
        </p:nvSpPr>
        <p:spPr bwMode="auto">
          <a:xfrm>
            <a:off x="4874983" y="3727262"/>
            <a:ext cx="2407069" cy="897602"/>
          </a:xfrm>
          <a:prstGeom prst="rect">
            <a:avLst/>
          </a:prstGeom>
          <a:noFill/>
          <a:ln>
            <a:solidFill>
              <a:srgbClr val="0070C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people_6" descr="Presenter, speaker&#10;">
            <a:extLst>
              <a:ext uri="{FF2B5EF4-FFF2-40B4-BE49-F238E27FC236}">
                <a16:creationId xmlns:a16="http://schemas.microsoft.com/office/drawing/2014/main" id="{9506BBC5-4610-4122-A309-891695315ACF}"/>
              </a:ext>
            </a:extLst>
          </p:cNvPr>
          <p:cNvSpPr>
            <a:spLocks noChangeAspect="1" noEditPoints="1"/>
          </p:cNvSpPr>
          <p:nvPr/>
        </p:nvSpPr>
        <p:spPr bwMode="auto">
          <a:xfrm>
            <a:off x="2561074" y="2754279"/>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17" name="Straight Arrow Connector 16"/>
          <p:cNvCxnSpPr/>
          <p:nvPr/>
        </p:nvCxnSpPr>
        <p:spPr>
          <a:xfrm>
            <a:off x="2979541" y="3062284"/>
            <a:ext cx="2915101" cy="896287"/>
          </a:xfrm>
          <a:prstGeom prst="straightConnector1">
            <a:avLst/>
          </a:prstGeom>
          <a:ln w="12700">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flipH="1">
            <a:off x="6344354" y="3654221"/>
            <a:ext cx="1070961" cy="447752"/>
          </a:xfrm>
          <a:prstGeom prst="rect">
            <a:avLst/>
          </a:prstGeom>
          <a:noFill/>
        </p:spPr>
        <p:txBody>
          <a:bodyPr wrap="square" lIns="182854" tIns="146284" rIns="182854" bIns="146284" rtlCol="0">
            <a:sp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charset="0"/>
                <a:ea typeface="Segoe UI" charset="0"/>
                <a:cs typeface="Segoe UI" charset="0"/>
              </a:rPr>
              <a:t>Premium</a:t>
            </a:r>
          </a:p>
        </p:txBody>
      </p:sp>
      <p:sp>
        <p:nvSpPr>
          <p:cNvPr id="19" name="TextBox 18"/>
          <p:cNvSpPr txBox="1"/>
          <p:nvPr/>
        </p:nvSpPr>
        <p:spPr>
          <a:xfrm flipH="1">
            <a:off x="4812284" y="3942218"/>
            <a:ext cx="1070961" cy="677012"/>
          </a:xfrm>
          <a:prstGeom prst="rect">
            <a:avLst/>
          </a:prstGeom>
          <a:noFill/>
        </p:spPr>
        <p:txBody>
          <a:bodyPr wrap="square" lIns="182854" tIns="146284" rIns="182854" bIns="146284" rtlCol="0">
            <a:sp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charset="0"/>
                <a:ea typeface="Segoe UI" charset="0"/>
                <a:cs typeface="Segoe UI" charset="0"/>
              </a:rPr>
              <a:t>1</a:t>
            </a: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 unit</a:t>
            </a:r>
          </a:p>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charset="0"/>
                <a:ea typeface="Segoe UI" charset="0"/>
                <a:cs typeface="Segoe UI" charset="0"/>
              </a:rPr>
              <a:t>home</a:t>
            </a:r>
          </a:p>
        </p:txBody>
      </p:sp>
      <p:sp>
        <p:nvSpPr>
          <p:cNvPr id="26" name="Rectangle 25"/>
          <p:cNvSpPr/>
          <p:nvPr/>
        </p:nvSpPr>
        <p:spPr bwMode="auto">
          <a:xfrm>
            <a:off x="1546311" y="3467732"/>
            <a:ext cx="2407069" cy="24070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4309" y="3859981"/>
            <a:ext cx="645033" cy="645033"/>
          </a:xfrm>
          <a:prstGeom prst="rect">
            <a:avLst/>
          </a:prstGeom>
        </p:spPr>
      </p:pic>
      <p:sp>
        <p:nvSpPr>
          <p:cNvPr id="28" name="TextBox 27"/>
          <p:cNvSpPr txBox="1"/>
          <p:nvPr/>
        </p:nvSpPr>
        <p:spPr>
          <a:xfrm flipH="1">
            <a:off x="1513403" y="3725305"/>
            <a:ext cx="1070961" cy="915505"/>
          </a:xfrm>
          <a:prstGeom prst="rect">
            <a:avLst/>
          </a:prstGeom>
          <a:noFill/>
        </p:spPr>
        <p:txBody>
          <a:bodyPr wrap="square" lIns="182854" tIns="146284" rIns="182854" bIns="146284" rtlCol="0">
            <a:sp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endPar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charset="0"/>
              <a:ea typeface="Segoe UI" charset="0"/>
              <a:cs typeface="Segoe UI" charset="0"/>
            </a:endParaRPr>
          </a:p>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charset="0"/>
                <a:ea typeface="Segoe UI" charset="0"/>
                <a:cs typeface="Segoe UI" charset="0"/>
              </a:rPr>
              <a:t>1</a:t>
            </a: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 unit</a:t>
            </a:r>
          </a:p>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charset="0"/>
                <a:ea typeface="Segoe UI" charset="0"/>
                <a:cs typeface="Segoe UI" charset="0"/>
              </a:rPr>
              <a:t>remote</a:t>
            </a:r>
          </a:p>
        </p:txBody>
      </p:sp>
      <p:sp>
        <p:nvSpPr>
          <p:cNvPr id="29" name="Rectangle 28"/>
          <p:cNvSpPr/>
          <p:nvPr/>
        </p:nvSpPr>
        <p:spPr bwMode="auto">
          <a:xfrm>
            <a:off x="1546311" y="3727262"/>
            <a:ext cx="5735741" cy="897602"/>
          </a:xfrm>
          <a:prstGeom prst="rect">
            <a:avLst/>
          </a:prstGeom>
          <a:noFill/>
          <a:ln>
            <a:solidFill>
              <a:srgbClr val="0070C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 name="Straight Connector 29"/>
          <p:cNvCxnSpPr/>
          <p:nvPr/>
        </p:nvCxnSpPr>
        <p:spPr>
          <a:xfrm flipH="1">
            <a:off x="1967031" y="2717236"/>
            <a:ext cx="475754" cy="927786"/>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flipH="1">
            <a:off x="1158505" y="3395214"/>
            <a:ext cx="1516202" cy="447752"/>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100"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Central US</a:t>
            </a:r>
          </a:p>
        </p:txBody>
      </p:sp>
      <p:cxnSp>
        <p:nvCxnSpPr>
          <p:cNvPr id="32" name="Straight Arrow Connector 31"/>
          <p:cNvCxnSpPr/>
          <p:nvPr/>
        </p:nvCxnSpPr>
        <p:spPr>
          <a:xfrm>
            <a:off x="2912188" y="4404852"/>
            <a:ext cx="2803255" cy="780636"/>
          </a:xfrm>
          <a:prstGeom prst="straightConnector1">
            <a:avLst/>
          </a:prstGeom>
          <a:ln w="12700">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746181" y="3181129"/>
            <a:ext cx="0" cy="647326"/>
          </a:xfrm>
          <a:prstGeom prst="straightConnector1">
            <a:avLst/>
          </a:prstGeom>
          <a:ln w="12700">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2786" y="4994618"/>
            <a:ext cx="607833" cy="607833"/>
          </a:xfrm>
          <a:prstGeom prst="rect">
            <a:avLst/>
          </a:prstGeom>
        </p:spPr>
      </p:pic>
      <p:cxnSp>
        <p:nvCxnSpPr>
          <p:cNvPr id="35" name="Straight Arrow Connector 34"/>
          <p:cNvCxnSpPr/>
          <p:nvPr/>
        </p:nvCxnSpPr>
        <p:spPr>
          <a:xfrm>
            <a:off x="2744385" y="4575424"/>
            <a:ext cx="0" cy="331502"/>
          </a:xfrm>
          <a:prstGeom prst="straightConnector1">
            <a:avLst/>
          </a:prstGeom>
          <a:ln w="12700">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038119" y="4565093"/>
            <a:ext cx="1596750" cy="461600"/>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Native integration!</a:t>
            </a:r>
            <a:endParaRPr kumimoji="0" lang="en-US" sz="1200" b="0" i="1"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36" name="TextBox 35"/>
          <p:cNvSpPr txBox="1"/>
          <p:nvPr/>
        </p:nvSpPr>
        <p:spPr>
          <a:xfrm flipH="1">
            <a:off x="4822212" y="3949572"/>
            <a:ext cx="1070961" cy="447752"/>
          </a:xfrm>
          <a:prstGeom prst="rect">
            <a:avLst/>
          </a:prstGeom>
          <a:noFill/>
        </p:spPr>
        <p:txBody>
          <a:bodyPr wrap="square" lIns="182854" tIns="146284" rIns="182854" bIns="146284" rtlCol="0">
            <a:sp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charset="0"/>
                <a:ea typeface="Segoe UI" charset="0"/>
                <a:cs typeface="Segoe UI" charset="0"/>
              </a:rPr>
              <a:t>3</a:t>
            </a: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 units</a:t>
            </a:r>
          </a:p>
        </p:txBody>
      </p:sp>
    </p:spTree>
    <p:extLst>
      <p:ext uri="{BB962C8B-B14F-4D97-AF65-F5344CB8AC3E}">
        <p14:creationId xmlns:p14="http://schemas.microsoft.com/office/powerpoint/2010/main" val="327096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41"/>
                                        </p:tgtEl>
                                      </p:cBhvr>
                                    </p:animEffect>
                                    <p:set>
                                      <p:cBhvr>
                                        <p:cTn id="7" dur="1" fill="hold">
                                          <p:stCondLst>
                                            <p:cond delay="499"/>
                                          </p:stCondLst>
                                        </p:cTn>
                                        <p:tgtEl>
                                          <p:spTgt spid="241"/>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36"/>
                                        </p:tgtEl>
                                      </p:cBhvr>
                                    </p:animEffect>
                                    <p:set>
                                      <p:cBhvr>
                                        <p:cTn id="10" dur="1" fill="hold">
                                          <p:stCondLst>
                                            <p:cond delay="499"/>
                                          </p:stCondLst>
                                        </p:cTn>
                                        <p:tgtEl>
                                          <p:spTgt spid="36"/>
                                        </p:tgtEl>
                                        <p:attrNameLst>
                                          <p:attrName>style.visibility</p:attrName>
                                        </p:attrNameLst>
                                      </p:cBhvr>
                                      <p:to>
                                        <p:strVal val="hidden"/>
                                      </p:to>
                                    </p:set>
                                  </p:childTnLst>
                                </p:cTn>
                              </p:par>
                              <p:par>
                                <p:cTn id="11" presetID="9"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childTnLst>
                          </p:cTn>
                        </p:par>
                        <p:par>
                          <p:cTn id="17" fill="hold">
                            <p:stCondLst>
                              <p:cond delay="500"/>
                            </p:stCondLst>
                            <p:childTnLst>
                              <p:par>
                                <p:cTn id="18" presetID="9" presetClass="entr" presetSubtype="0" fill="hold" grpId="0" nodeType="after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500"/>
                                        <p:tgtEl>
                                          <p:spTgt spid="26"/>
                                        </p:tgtEl>
                                      </p:cBhvr>
                                    </p:animEffect>
                                  </p:childTnLst>
                                </p:cTn>
                              </p:par>
                              <p:par>
                                <p:cTn id="26" presetID="9"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dissolve">
                                      <p:cBhvr>
                                        <p:cTn id="28" dur="500"/>
                                        <p:tgtEl>
                                          <p:spTgt spid="2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dissolve">
                                      <p:cBhvr>
                                        <p:cTn id="31" dur="500"/>
                                        <p:tgtEl>
                                          <p:spTgt spid="2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dissolve">
                                      <p:cBhvr>
                                        <p:cTn id="34" dur="500"/>
                                        <p:tgtEl>
                                          <p:spTgt spid="29"/>
                                        </p:tgtEl>
                                      </p:cBhvr>
                                    </p:animEffect>
                                  </p:childTnLst>
                                </p:cTn>
                              </p:par>
                              <p:par>
                                <p:cTn id="35" presetID="9"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dissolve">
                                      <p:cBhvr>
                                        <p:cTn id="37" dur="500"/>
                                        <p:tgtEl>
                                          <p:spTgt spid="30"/>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dissolve">
                                      <p:cBhvr>
                                        <p:cTn id="40" dur="500"/>
                                        <p:tgtEl>
                                          <p:spTgt spid="31"/>
                                        </p:tgtEl>
                                      </p:cBhvr>
                                    </p:animEffect>
                                  </p:childTnLst>
                                </p:cTn>
                              </p:par>
                              <p:par>
                                <p:cTn id="41" presetID="9" presetClass="exit" presetSubtype="0" fill="hold" grpId="0" nodeType="withEffect">
                                  <p:stCondLst>
                                    <p:cond delay="0"/>
                                  </p:stCondLst>
                                  <p:childTnLst>
                                    <p:animEffect transition="out" filter="dissolve">
                                      <p:cBhvr>
                                        <p:cTn id="42" dur="500"/>
                                        <p:tgtEl>
                                          <p:spTgt spid="6"/>
                                        </p:tgtEl>
                                      </p:cBhvr>
                                    </p:animEffect>
                                    <p:set>
                                      <p:cBhvr>
                                        <p:cTn id="43" dur="1" fill="hold">
                                          <p:stCondLst>
                                            <p:cond delay="499"/>
                                          </p:stCondLst>
                                        </p:cTn>
                                        <p:tgtEl>
                                          <p:spTgt spid="6"/>
                                        </p:tgtEl>
                                        <p:attrNameLst>
                                          <p:attrName>style.visibility</p:attrName>
                                        </p:attrNameLst>
                                      </p:cBhvr>
                                      <p:to>
                                        <p:strVal val="hidden"/>
                                      </p:to>
                                    </p:set>
                                  </p:childTnLst>
                                </p:cTn>
                              </p:par>
                              <p:par>
                                <p:cTn id="44" presetID="9" presetClass="exit" presetSubtype="0" fill="hold" nodeType="withEffect">
                                  <p:stCondLst>
                                    <p:cond delay="0"/>
                                  </p:stCondLst>
                                  <p:childTnLst>
                                    <p:animEffect transition="out" filter="dissolv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dissolve">
                                      <p:cBhvr>
                                        <p:cTn id="51" dur="500"/>
                                        <p:tgtEl>
                                          <p:spTgt spid="32"/>
                                        </p:tgtEl>
                                      </p:cBhvr>
                                    </p:animEffect>
                                  </p:childTnLst>
                                </p:cTn>
                              </p:par>
                              <p:par>
                                <p:cTn id="52" presetID="9" presetClass="entr" presetSubtype="0" fill="hold"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dissolve">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dissolve">
                                      <p:cBhvr>
                                        <p:cTn id="59" dur="500"/>
                                        <p:tgtEl>
                                          <p:spTgt spid="34"/>
                                        </p:tgtEl>
                                      </p:cBhvr>
                                    </p:animEffect>
                                  </p:childTnLst>
                                </p:cTn>
                              </p:par>
                            </p:childTnLst>
                          </p:cTn>
                        </p:par>
                        <p:par>
                          <p:cTn id="60" fill="hold">
                            <p:stCondLst>
                              <p:cond delay="500"/>
                            </p:stCondLst>
                            <p:childTnLst>
                              <p:par>
                                <p:cTn id="61" presetID="9" presetClass="entr" presetSubtype="0" fill="hold" nodeType="after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dissolve">
                                      <p:cBhvr>
                                        <p:cTn id="63" dur="500"/>
                                        <p:tgtEl>
                                          <p:spTgt spid="35"/>
                                        </p:tgtEl>
                                      </p:cBhvr>
                                    </p:animEffect>
                                  </p:childTnLst>
                                </p:cTn>
                              </p:par>
                              <p:par>
                                <p:cTn id="64" presetID="9" presetClass="exit" presetSubtype="0" fill="hold" nodeType="withEffect">
                                  <p:stCondLst>
                                    <p:cond delay="0"/>
                                  </p:stCondLst>
                                  <p:childTnLst>
                                    <p:animEffect transition="out" filter="dissolve">
                                      <p:cBhvr>
                                        <p:cTn id="65" dur="500"/>
                                        <p:tgtEl>
                                          <p:spTgt spid="32"/>
                                        </p:tgtEl>
                                      </p:cBhvr>
                                    </p:animEffect>
                                    <p:set>
                                      <p:cBhvr>
                                        <p:cTn id="66"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p:bldP spid="6" grpId="0" animBg="1"/>
      <p:bldP spid="18" grpId="0"/>
      <p:bldP spid="19" grpId="0"/>
      <p:bldP spid="26" grpId="0" animBg="1"/>
      <p:bldP spid="28" grpId="0"/>
      <p:bldP spid="29" grpId="0" animBg="1"/>
      <p:bldP spid="31" grpId="0"/>
      <p:bldP spid="3" grpId="0"/>
      <p:bldP spid="36"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88" name="Picture 4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 y="970431"/>
            <a:ext cx="12190271" cy="5767623"/>
          </a:xfrm>
          <a:prstGeom prst="rect">
            <a:avLst/>
          </a:prstGeom>
        </p:spPr>
      </p:pic>
      <p:cxnSp>
        <p:nvCxnSpPr>
          <p:cNvPr id="244" name="Straight Connector 243"/>
          <p:cNvCxnSpPr/>
          <p:nvPr/>
        </p:nvCxnSpPr>
        <p:spPr>
          <a:xfrm flipH="1">
            <a:off x="5040470" y="2407014"/>
            <a:ext cx="438815" cy="1342570"/>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Multi-region and scaling</a:t>
            </a:r>
          </a:p>
        </p:txBody>
      </p:sp>
      <p:sp>
        <p:nvSpPr>
          <p:cNvPr id="242" name="Rectangle 241"/>
          <p:cNvSpPr/>
          <p:nvPr/>
        </p:nvSpPr>
        <p:spPr bwMode="auto">
          <a:xfrm>
            <a:off x="4874983" y="3461995"/>
            <a:ext cx="2407069" cy="24070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9" name="Picture 2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981" y="3854243"/>
            <a:ext cx="645033" cy="645033"/>
          </a:xfrm>
          <a:prstGeom prst="rect">
            <a:avLst/>
          </a:prstGeom>
        </p:spPr>
      </p:pic>
      <p:pic>
        <p:nvPicPr>
          <p:cNvPr id="230" name="Picture 2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0334" y="4964299"/>
            <a:ext cx="607833" cy="607833"/>
          </a:xfrm>
          <a:prstGeom prst="rect">
            <a:avLst/>
          </a:prstGeom>
        </p:spPr>
      </p:pic>
      <p:cxnSp>
        <p:nvCxnSpPr>
          <p:cNvPr id="238" name="Straight Arrow Connector 237"/>
          <p:cNvCxnSpPr/>
          <p:nvPr/>
        </p:nvCxnSpPr>
        <p:spPr>
          <a:xfrm>
            <a:off x="6091932" y="4545105"/>
            <a:ext cx="0" cy="331502"/>
          </a:xfrm>
          <a:prstGeom prst="straightConnector1">
            <a:avLst/>
          </a:prstGeom>
          <a:ln w="12700">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p:nvPr/>
        </p:nvCxnSpPr>
        <p:spPr>
          <a:xfrm flipH="1">
            <a:off x="6074853" y="2938119"/>
            <a:ext cx="1" cy="916125"/>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9" name="TextBox 258"/>
          <p:cNvSpPr txBox="1"/>
          <p:nvPr/>
        </p:nvSpPr>
        <p:spPr>
          <a:xfrm flipH="1">
            <a:off x="4575731" y="3379113"/>
            <a:ext cx="1516202" cy="447752"/>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100"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North Europe</a:t>
            </a:r>
          </a:p>
        </p:txBody>
      </p:sp>
      <p:sp>
        <p:nvSpPr>
          <p:cNvPr id="485" name="people_6" descr="Presenter, speaker&#10;">
            <a:extLst>
              <a:ext uri="{FF2B5EF4-FFF2-40B4-BE49-F238E27FC236}">
                <a16:creationId xmlns:a16="http://schemas.microsoft.com/office/drawing/2014/main" id="{9506BBC5-4610-4122-A309-891695315ACF}"/>
              </a:ext>
            </a:extLst>
          </p:cNvPr>
          <p:cNvSpPr>
            <a:spLocks noChangeAspect="1" noEditPoints="1"/>
          </p:cNvSpPr>
          <p:nvPr/>
        </p:nvSpPr>
        <p:spPr bwMode="auto">
          <a:xfrm>
            <a:off x="5891271" y="2511781"/>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 name="Rectangle 5"/>
          <p:cNvSpPr/>
          <p:nvPr/>
        </p:nvSpPr>
        <p:spPr bwMode="auto">
          <a:xfrm>
            <a:off x="4874983" y="3727262"/>
            <a:ext cx="2407069" cy="897602"/>
          </a:xfrm>
          <a:prstGeom prst="rect">
            <a:avLst/>
          </a:prstGeom>
          <a:noFill/>
          <a:ln>
            <a:solidFill>
              <a:srgbClr val="0070C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people_6" descr="Presenter, speaker&#10;">
            <a:extLst>
              <a:ext uri="{FF2B5EF4-FFF2-40B4-BE49-F238E27FC236}">
                <a16:creationId xmlns:a16="http://schemas.microsoft.com/office/drawing/2014/main" id="{9506BBC5-4610-4122-A309-891695315ACF}"/>
              </a:ext>
            </a:extLst>
          </p:cNvPr>
          <p:cNvSpPr>
            <a:spLocks noChangeAspect="1" noEditPoints="1"/>
          </p:cNvSpPr>
          <p:nvPr/>
        </p:nvSpPr>
        <p:spPr bwMode="auto">
          <a:xfrm>
            <a:off x="2561074" y="2754279"/>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 name="TextBox 17"/>
          <p:cNvSpPr txBox="1"/>
          <p:nvPr/>
        </p:nvSpPr>
        <p:spPr>
          <a:xfrm flipH="1">
            <a:off x="6344354" y="3654221"/>
            <a:ext cx="1070961" cy="447752"/>
          </a:xfrm>
          <a:prstGeom prst="rect">
            <a:avLst/>
          </a:prstGeom>
          <a:noFill/>
        </p:spPr>
        <p:txBody>
          <a:bodyPr wrap="square" lIns="182854" tIns="146284" rIns="182854" bIns="146284" rtlCol="0">
            <a:sp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charset="0"/>
                <a:ea typeface="Segoe UI" charset="0"/>
                <a:cs typeface="Segoe UI" charset="0"/>
              </a:rPr>
              <a:t>Premium</a:t>
            </a:r>
          </a:p>
        </p:txBody>
      </p:sp>
      <p:sp>
        <p:nvSpPr>
          <p:cNvPr id="26" name="Rectangle 25"/>
          <p:cNvSpPr/>
          <p:nvPr/>
        </p:nvSpPr>
        <p:spPr bwMode="auto">
          <a:xfrm>
            <a:off x="1546311" y="3467732"/>
            <a:ext cx="2407069" cy="24070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4309" y="3859981"/>
            <a:ext cx="645033" cy="645033"/>
          </a:xfrm>
          <a:prstGeom prst="rect">
            <a:avLst/>
          </a:prstGeom>
        </p:spPr>
      </p:pic>
      <p:sp>
        <p:nvSpPr>
          <p:cNvPr id="28" name="TextBox 27"/>
          <p:cNvSpPr txBox="1"/>
          <p:nvPr/>
        </p:nvSpPr>
        <p:spPr>
          <a:xfrm flipH="1">
            <a:off x="1513403" y="3725305"/>
            <a:ext cx="1070961" cy="915505"/>
          </a:xfrm>
          <a:prstGeom prst="rect">
            <a:avLst/>
          </a:prstGeom>
          <a:noFill/>
        </p:spPr>
        <p:txBody>
          <a:bodyPr wrap="square" lIns="182854" tIns="146284" rIns="182854" bIns="146284" rtlCol="0">
            <a:sp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endPar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charset="0"/>
              <a:ea typeface="Segoe UI" charset="0"/>
              <a:cs typeface="Segoe UI" charset="0"/>
            </a:endParaRPr>
          </a:p>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charset="0"/>
                <a:ea typeface="Segoe UI" charset="0"/>
                <a:cs typeface="Segoe UI" charset="0"/>
              </a:rPr>
              <a:t>1</a:t>
            </a: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 unit</a:t>
            </a:r>
          </a:p>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charset="0"/>
                <a:ea typeface="Segoe UI" charset="0"/>
                <a:cs typeface="Segoe UI" charset="0"/>
              </a:rPr>
              <a:t>remote</a:t>
            </a:r>
          </a:p>
        </p:txBody>
      </p:sp>
      <p:sp>
        <p:nvSpPr>
          <p:cNvPr id="29" name="Rectangle 28"/>
          <p:cNvSpPr/>
          <p:nvPr/>
        </p:nvSpPr>
        <p:spPr bwMode="auto">
          <a:xfrm>
            <a:off x="1546311" y="3727262"/>
            <a:ext cx="5735741" cy="897602"/>
          </a:xfrm>
          <a:prstGeom prst="rect">
            <a:avLst/>
          </a:prstGeom>
          <a:noFill/>
          <a:ln>
            <a:solidFill>
              <a:srgbClr val="0070C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 name="Straight Connector 29"/>
          <p:cNvCxnSpPr/>
          <p:nvPr/>
        </p:nvCxnSpPr>
        <p:spPr>
          <a:xfrm flipH="1">
            <a:off x="1967031" y="2717236"/>
            <a:ext cx="475754" cy="927786"/>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flipH="1">
            <a:off x="1158505" y="3395214"/>
            <a:ext cx="1516202" cy="447752"/>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100"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Central US</a:t>
            </a:r>
          </a:p>
        </p:txBody>
      </p:sp>
      <p:cxnSp>
        <p:nvCxnSpPr>
          <p:cNvPr id="33" name="Straight Arrow Connector 32"/>
          <p:cNvCxnSpPr/>
          <p:nvPr/>
        </p:nvCxnSpPr>
        <p:spPr>
          <a:xfrm>
            <a:off x="2746181" y="3181129"/>
            <a:ext cx="0" cy="647326"/>
          </a:xfrm>
          <a:prstGeom prst="straightConnector1">
            <a:avLst/>
          </a:prstGeom>
          <a:ln w="12700">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2786" y="4994618"/>
            <a:ext cx="607833" cy="607833"/>
          </a:xfrm>
          <a:prstGeom prst="rect">
            <a:avLst/>
          </a:prstGeom>
        </p:spPr>
      </p:pic>
      <p:cxnSp>
        <p:nvCxnSpPr>
          <p:cNvPr id="35" name="Straight Arrow Connector 34"/>
          <p:cNvCxnSpPr/>
          <p:nvPr/>
        </p:nvCxnSpPr>
        <p:spPr>
          <a:xfrm>
            <a:off x="2744385" y="4575424"/>
            <a:ext cx="0" cy="331502"/>
          </a:xfrm>
          <a:prstGeom prst="straightConnector1">
            <a:avLst/>
          </a:prstGeom>
          <a:ln w="12700">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038119" y="4565093"/>
            <a:ext cx="1596750" cy="461600"/>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Native integration!</a:t>
            </a:r>
            <a:endParaRPr kumimoji="0" lang="en-US" sz="1200" b="0" i="1"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mn-ea"/>
              <a:cs typeface="+mn-cs"/>
            </a:endParaRPr>
          </a:p>
        </p:txBody>
      </p:sp>
      <p:cxnSp>
        <p:nvCxnSpPr>
          <p:cNvPr id="36" name="Straight Arrow Connector 35"/>
          <p:cNvCxnSpPr/>
          <p:nvPr/>
        </p:nvCxnSpPr>
        <p:spPr>
          <a:xfrm>
            <a:off x="2744385" y="3206916"/>
            <a:ext cx="0" cy="647326"/>
          </a:xfrm>
          <a:prstGeom prst="straightConnector1">
            <a:avLst/>
          </a:prstGeom>
          <a:ln w="38100">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flipH="1">
            <a:off x="1515685" y="3723457"/>
            <a:ext cx="1070961" cy="915505"/>
          </a:xfrm>
          <a:prstGeom prst="rect">
            <a:avLst/>
          </a:prstGeom>
          <a:noFill/>
        </p:spPr>
        <p:txBody>
          <a:bodyPr wrap="square" lIns="182854" tIns="146284" rIns="182854" bIns="146284" rtlCol="0">
            <a:sp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endPar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charset="0"/>
              <a:ea typeface="Segoe UI" charset="0"/>
              <a:cs typeface="Segoe UI" charset="0"/>
            </a:endParaRPr>
          </a:p>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charset="0"/>
                <a:ea typeface="Segoe UI" charset="0"/>
                <a:cs typeface="Segoe UI" charset="0"/>
              </a:rPr>
              <a:t>2</a:t>
            </a: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 units</a:t>
            </a:r>
          </a:p>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charset="0"/>
                <a:ea typeface="Segoe UI" charset="0"/>
                <a:cs typeface="Segoe UI" charset="0"/>
              </a:rPr>
              <a:t>remote</a:t>
            </a:r>
          </a:p>
        </p:txBody>
      </p:sp>
      <p:sp>
        <p:nvSpPr>
          <p:cNvPr id="32" name="TextBox 31"/>
          <p:cNvSpPr txBox="1"/>
          <p:nvPr/>
        </p:nvSpPr>
        <p:spPr>
          <a:xfrm flipH="1">
            <a:off x="4812284" y="3942218"/>
            <a:ext cx="1070961" cy="677012"/>
          </a:xfrm>
          <a:prstGeom prst="rect">
            <a:avLst/>
          </a:prstGeom>
          <a:noFill/>
        </p:spPr>
        <p:txBody>
          <a:bodyPr wrap="square" lIns="182854" tIns="146284" rIns="182854" bIns="146284" rtlCol="0">
            <a:sp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charset="0"/>
                <a:ea typeface="Segoe UI" charset="0"/>
                <a:cs typeface="Segoe UI" charset="0"/>
              </a:rPr>
              <a:t>1</a:t>
            </a: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 unit</a:t>
            </a:r>
          </a:p>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2917">
                      <a:srgbClr val="353535"/>
                    </a:gs>
                    <a:gs pos="30000">
                      <a:srgbClr val="353535"/>
                    </a:gs>
                  </a:gsLst>
                  <a:lin ang="5400000" scaled="0"/>
                </a:gradFill>
                <a:effectLst/>
                <a:uLnTx/>
                <a:uFillTx/>
                <a:latin typeface="Segoe UI" charset="0"/>
                <a:ea typeface="Segoe UI" charset="0"/>
                <a:cs typeface="Segoe UI" charset="0"/>
              </a:rPr>
              <a:t>home</a:t>
            </a:r>
          </a:p>
        </p:txBody>
      </p:sp>
    </p:spTree>
    <p:extLst>
      <p:ext uri="{BB962C8B-B14F-4D97-AF65-F5344CB8AC3E}">
        <p14:creationId xmlns:p14="http://schemas.microsoft.com/office/powerpoint/2010/main" val="284519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9" presetClass="entr" presetSubtype="0" fill="hold" grpId="0" nodeType="withEffect">
                                  <p:stCondLst>
                                    <p:cond delay="0"/>
                                  </p:stCondLst>
                                  <p:iterate type="lt">
                                    <p:tmPct val="0"/>
                                  </p:iterate>
                                  <p:childTnLst>
                                    <p:set>
                                      <p:cBhvr>
                                        <p:cTn id="17" dur="1" fill="hold">
                                          <p:stCondLst>
                                            <p:cond delay="0"/>
                                          </p:stCondLst>
                                        </p:cTn>
                                        <p:tgtEl>
                                          <p:spTgt spid="37"/>
                                        </p:tgtEl>
                                        <p:attrNameLst>
                                          <p:attrName>style.visibility</p:attrName>
                                        </p:attrNameLst>
                                      </p:cBhvr>
                                      <p:to>
                                        <p:strVal val="visible"/>
                                      </p:to>
                                    </p:set>
                                    <p:animEffect transition="in" filter="dissolve">
                                      <p:cBhvr>
                                        <p:cTn id="18" dur="500"/>
                                        <p:tgtEl>
                                          <p:spTgt spid="37"/>
                                        </p:tgtEl>
                                      </p:cBhvr>
                                    </p:animEffect>
                                  </p:childTnLst>
                                </p:cTn>
                              </p:par>
                              <p:par>
                                <p:cTn id="19" presetID="36" presetClass="emph" presetSubtype="0" fill="hold" grpId="1" nodeType="withEffect">
                                  <p:stCondLst>
                                    <p:cond delay="0"/>
                                  </p:stCondLst>
                                  <p:iterate type="lt">
                                    <p:tmPct val="10000"/>
                                  </p:iterate>
                                  <p:childTnLst>
                                    <p:animScale>
                                      <p:cBhvr>
                                        <p:cTn id="20" dur="250" autoRev="1" fill="hold">
                                          <p:stCondLst>
                                            <p:cond delay="0"/>
                                          </p:stCondLst>
                                        </p:cTn>
                                        <p:tgtEl>
                                          <p:spTgt spid="37"/>
                                        </p:tgtEl>
                                      </p:cBhvr>
                                      <p:to x="80000" y="100000"/>
                                    </p:animScale>
                                    <p:anim by="(#ppt_w*0.10)" calcmode="lin" valueType="num">
                                      <p:cBhvr>
                                        <p:cTn id="21" dur="250" autoRev="1" fill="hold">
                                          <p:stCondLst>
                                            <p:cond delay="0"/>
                                          </p:stCondLst>
                                        </p:cTn>
                                        <p:tgtEl>
                                          <p:spTgt spid="37"/>
                                        </p:tgtEl>
                                        <p:attrNameLst>
                                          <p:attrName>ppt_x</p:attrName>
                                        </p:attrNameLst>
                                      </p:cBhvr>
                                    </p:anim>
                                    <p:anim by="(-#ppt_w*0.10)" calcmode="lin" valueType="num">
                                      <p:cBhvr>
                                        <p:cTn id="22" dur="250" autoRev="1" fill="hold">
                                          <p:stCondLst>
                                            <p:cond delay="0"/>
                                          </p:stCondLst>
                                        </p:cTn>
                                        <p:tgtEl>
                                          <p:spTgt spid="37"/>
                                        </p:tgtEl>
                                        <p:attrNameLst>
                                          <p:attrName>ppt_y</p:attrName>
                                        </p:attrNameLst>
                                      </p:cBhvr>
                                    </p:anim>
                                    <p:animRot by="-480000">
                                      <p:cBhvr>
                                        <p:cTn id="23" dur="250" autoRev="1" fill="hold">
                                          <p:stCondLst>
                                            <p:cond delay="0"/>
                                          </p:stCondLst>
                                        </p:cTn>
                                        <p:tgtEl>
                                          <p:spTgt spid="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7" grpId="0"/>
      <p:bldP spid="37" grpId="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p:cNvGrpSpPr/>
          <p:nvPr/>
        </p:nvGrpSpPr>
        <p:grpSpPr>
          <a:xfrm>
            <a:off x="848179" y="4198901"/>
            <a:ext cx="10249598" cy="2298279"/>
            <a:chOff x="776739" y="4070309"/>
            <a:chExt cx="10249598" cy="2298279"/>
          </a:xfrm>
        </p:grpSpPr>
        <p:sp>
          <p:nvSpPr>
            <p:cNvPr id="7" name="Rectangle 6"/>
            <p:cNvSpPr/>
            <p:nvPr/>
          </p:nvSpPr>
          <p:spPr bwMode="auto">
            <a:xfrm>
              <a:off x="4876084" y="4140763"/>
              <a:ext cx="3007304" cy="2201618"/>
            </a:xfrm>
            <a:prstGeom prst="rect">
              <a:avLst/>
            </a:prstGeom>
            <a:solidFill>
              <a:schemeClr val="bg1">
                <a:lumMod val="60000"/>
                <a:lumOff val="40000"/>
              </a:schemeClr>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2F3781"/>
                </a:solidFill>
                <a:effectLst/>
                <a:uLnTx/>
                <a:uFillTx/>
                <a:latin typeface="Segoe UI Semilight"/>
                <a:ea typeface="+mn-ea"/>
                <a:cs typeface="+mn-cs"/>
              </a:endParaRPr>
            </a:p>
          </p:txBody>
        </p:sp>
        <p:cxnSp>
          <p:nvCxnSpPr>
            <p:cNvPr id="62" name="Straight Arrow Connector 61"/>
            <p:cNvCxnSpPr/>
            <p:nvPr/>
          </p:nvCxnSpPr>
          <p:spPr>
            <a:xfrm>
              <a:off x="3764822" y="5231805"/>
              <a:ext cx="925446"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3"/>
            <a:stretch>
              <a:fillRect/>
            </a:stretch>
          </p:blipFill>
          <p:spPr>
            <a:xfrm>
              <a:off x="6809603" y="5397069"/>
              <a:ext cx="955299" cy="837727"/>
            </a:xfrm>
            <a:prstGeom prst="rect">
              <a:avLst/>
            </a:prstGeom>
          </p:spPr>
        </p:pic>
        <p:sp>
          <p:nvSpPr>
            <p:cNvPr id="73" name="TextBox 72"/>
            <p:cNvSpPr txBox="1"/>
            <p:nvPr/>
          </p:nvSpPr>
          <p:spPr>
            <a:xfrm>
              <a:off x="776739" y="5904340"/>
              <a:ext cx="663870" cy="343443"/>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mn-cs"/>
                </a:rPr>
                <a:t>APPS</a:t>
              </a:r>
            </a:p>
          </p:txBody>
        </p:sp>
        <p:pic>
          <p:nvPicPr>
            <p:cNvPr id="82" name="Picture 81"/>
            <p:cNvPicPr>
              <a:picLocks noChangeAspect="1"/>
            </p:cNvPicPr>
            <p:nvPr/>
          </p:nvPicPr>
          <p:blipFill>
            <a:blip r:embed="rId4"/>
            <a:stretch>
              <a:fillRect/>
            </a:stretch>
          </p:blipFill>
          <p:spPr>
            <a:xfrm>
              <a:off x="888108" y="4577627"/>
              <a:ext cx="2461632" cy="1428216"/>
            </a:xfrm>
            <a:prstGeom prst="rect">
              <a:avLst/>
            </a:prstGeom>
          </p:spPr>
        </p:pic>
        <p:cxnSp>
          <p:nvCxnSpPr>
            <p:cNvPr id="31" name="Straight Arrow Connector 30"/>
            <p:cNvCxnSpPr/>
            <p:nvPr/>
          </p:nvCxnSpPr>
          <p:spPr>
            <a:xfrm>
              <a:off x="8122155" y="5237873"/>
              <a:ext cx="925446"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019462" y="4070309"/>
              <a:ext cx="1006875" cy="2092063"/>
            </a:xfrm>
            <a:prstGeom prst="rect">
              <a:avLst/>
            </a:prstGeom>
          </p:spPr>
        </p:pic>
        <p:pic>
          <p:nvPicPr>
            <p:cNvPr id="35" name="Picture 34"/>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9286368" y="5092398"/>
              <a:ext cx="749100" cy="304719"/>
            </a:xfrm>
            <a:prstGeom prst="rect">
              <a:avLst/>
            </a:prstGeom>
          </p:spPr>
        </p:pic>
        <p:sp>
          <p:nvSpPr>
            <p:cNvPr id="43" name="TextBox 42"/>
            <p:cNvSpPr txBox="1"/>
            <p:nvPr/>
          </p:nvSpPr>
          <p:spPr>
            <a:xfrm>
              <a:off x="9047600" y="5474106"/>
              <a:ext cx="981989" cy="531737"/>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light"/>
                  <a:ea typeface="+mn-ea"/>
                  <a:cs typeface="+mn-cs"/>
                </a:rPr>
                <a:t>BACKEND</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light"/>
                  <a:ea typeface="+mn-ea"/>
                  <a:cs typeface="+mn-cs"/>
                </a:rPr>
                <a:t>SERVICES</a:t>
              </a:r>
            </a:p>
          </p:txBody>
        </p:sp>
        <p:grpSp>
          <p:nvGrpSpPr>
            <p:cNvPr id="23" name="Group 22"/>
            <p:cNvGrpSpPr/>
            <p:nvPr/>
          </p:nvGrpSpPr>
          <p:grpSpPr>
            <a:xfrm>
              <a:off x="4953796" y="5709641"/>
              <a:ext cx="2173894" cy="658947"/>
              <a:chOff x="5284117" y="-23861"/>
              <a:chExt cx="2578830" cy="781691"/>
            </a:xfrm>
          </p:grpSpPr>
          <p:sp>
            <p:nvSpPr>
              <p:cNvPr id="50" name="TextBox 49"/>
              <p:cNvSpPr txBox="1"/>
              <p:nvPr/>
            </p:nvSpPr>
            <p:spPr>
              <a:xfrm>
                <a:off x="5718936" y="-23861"/>
                <a:ext cx="2144011" cy="781691"/>
              </a:xfrm>
              <a:prstGeom prst="rect">
                <a:avLst/>
              </a:prstGeom>
              <a:noFill/>
            </p:spPr>
            <p:txBody>
              <a:bodyPr wrap="square" lIns="179259" tIns="143407" rIns="179259" bIns="143407"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AZURE API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MANAGEMENT</a:t>
                </a:r>
              </a:p>
            </p:txBody>
          </p:sp>
          <p:pic>
            <p:nvPicPr>
              <p:cNvPr id="51" name="Picture 5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5284117" y="120154"/>
                <a:ext cx="530560" cy="442612"/>
              </a:xfrm>
              <a:prstGeom prst="rect">
                <a:avLst/>
              </a:prstGeom>
            </p:spPr>
          </p:pic>
        </p:grpSp>
      </p:grpSp>
      <p:sp>
        <p:nvSpPr>
          <p:cNvPr id="11" name="TextBox 10"/>
          <p:cNvSpPr txBox="1"/>
          <p:nvPr/>
        </p:nvSpPr>
        <p:spPr>
          <a:xfrm>
            <a:off x="4906073" y="4326936"/>
            <a:ext cx="3212188" cy="152076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FFFFFF">
                    <a:lumMod val="95000"/>
                  </a:srgbClr>
                </a:solidFill>
                <a:effectLst/>
                <a:uLnTx/>
                <a:uFillTx/>
                <a:latin typeface="Segoe UI Semilight"/>
                <a:ea typeface="Consolas" charset="0"/>
                <a:cs typeface="Consolas" charset="0"/>
              </a:rPr>
              <a:t>&lt;log-to-</a:t>
            </a:r>
            <a:r>
              <a:rPr kumimoji="0" lang="en-US" sz="1200" b="0" i="0" u="none" strike="noStrike" kern="1200" cap="none" spc="0" normalizeH="0" baseline="0" noProof="0" dirty="0" err="1">
                <a:ln>
                  <a:noFill/>
                </a:ln>
                <a:solidFill>
                  <a:srgbClr val="FFFFFF">
                    <a:lumMod val="95000"/>
                  </a:srgbClr>
                </a:solidFill>
                <a:effectLst/>
                <a:uLnTx/>
                <a:uFillTx/>
                <a:latin typeface="Segoe UI Semilight"/>
                <a:ea typeface="Consolas" charset="0"/>
                <a:cs typeface="Consolas" charset="0"/>
              </a:rPr>
              <a:t>eventhub</a:t>
            </a:r>
            <a:r>
              <a:rPr kumimoji="0" lang="en-US" sz="1200" b="0" i="0" u="none" strike="noStrike" kern="1200" cap="none" spc="0" normalizeH="0" baseline="0" noProof="0" dirty="0">
                <a:ln>
                  <a:noFill/>
                </a:ln>
                <a:solidFill>
                  <a:srgbClr val="FFFFFF">
                    <a:lumMod val="95000"/>
                  </a:srgbClr>
                </a:solidFill>
                <a:effectLst/>
                <a:uLnTx/>
                <a:uFillTx/>
                <a:latin typeface="Segoe UI Semilight"/>
                <a:ea typeface="Consolas" charset="0"/>
                <a:cs typeface="Consolas" charset="0"/>
              </a:rPr>
              <a:t> </a:t>
            </a:r>
          </a:p>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FFFFFF">
                    <a:lumMod val="95000"/>
                  </a:srgbClr>
                </a:solidFill>
                <a:effectLst/>
                <a:uLnTx/>
                <a:uFillTx/>
                <a:latin typeface="Segoe UI Semilight"/>
                <a:ea typeface="Consolas" charset="0"/>
                <a:cs typeface="Consolas" charset="0"/>
              </a:rPr>
              <a:t>        logger-id=“id”</a:t>
            </a:r>
          </a:p>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FFFFFF">
                    <a:lumMod val="95000"/>
                  </a:srgbClr>
                </a:solidFill>
                <a:effectLst/>
                <a:uLnTx/>
                <a:uFillTx/>
                <a:latin typeface="Segoe UI Semilight"/>
                <a:ea typeface="Consolas" charset="0"/>
                <a:cs typeface="Consolas" charset="0"/>
              </a:rPr>
              <a:t>        partition-key=“@(expression)”&gt;</a:t>
            </a:r>
          </a:p>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FFFFFF">
                    <a:lumMod val="95000"/>
                  </a:srgbClr>
                </a:solidFill>
                <a:effectLst/>
                <a:uLnTx/>
                <a:uFillTx/>
                <a:latin typeface="Segoe UI Semilight"/>
                <a:ea typeface="Consolas" charset="0"/>
                <a:cs typeface="Consolas" charset="0"/>
              </a:rPr>
              <a:t>    @{expression}</a:t>
            </a:r>
          </a:p>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FFFFFF">
                    <a:lumMod val="95000"/>
                  </a:srgbClr>
                </a:solidFill>
                <a:effectLst/>
                <a:uLnTx/>
                <a:uFillTx/>
                <a:latin typeface="Segoe UI Semilight"/>
                <a:ea typeface="Consolas" charset="0"/>
                <a:cs typeface="Consolas" charset="0"/>
              </a:rPr>
              <a:t>&lt;/log-to-</a:t>
            </a:r>
            <a:r>
              <a:rPr kumimoji="0" lang="en-US" sz="1200" b="0" i="0" u="none" strike="noStrike" kern="1200" cap="none" spc="0" normalizeH="0" baseline="0" noProof="0" dirty="0" err="1">
                <a:ln>
                  <a:noFill/>
                </a:ln>
                <a:solidFill>
                  <a:srgbClr val="FFFFFF">
                    <a:lumMod val="95000"/>
                  </a:srgbClr>
                </a:solidFill>
                <a:effectLst/>
                <a:uLnTx/>
                <a:uFillTx/>
                <a:latin typeface="Segoe UI Semilight"/>
                <a:ea typeface="Consolas" charset="0"/>
                <a:cs typeface="Consolas" charset="0"/>
              </a:rPr>
              <a:t>eventhub</a:t>
            </a:r>
            <a:r>
              <a:rPr kumimoji="0" lang="en-US" sz="1200" b="0" i="0" u="none" strike="noStrike" kern="1200" cap="none" spc="0" normalizeH="0" baseline="0" noProof="0" dirty="0">
                <a:ln>
                  <a:noFill/>
                </a:ln>
                <a:solidFill>
                  <a:srgbClr val="FFFFFF">
                    <a:lumMod val="95000"/>
                  </a:srgbClr>
                </a:solidFill>
                <a:effectLst/>
                <a:uLnTx/>
                <a:uFillTx/>
                <a:latin typeface="Segoe UI Semilight"/>
                <a:ea typeface="Consolas" charset="0"/>
                <a:cs typeface="Consolas" charset="0"/>
              </a:rPr>
              <a:t>&gt;</a:t>
            </a:r>
          </a:p>
        </p:txBody>
      </p:sp>
      <p:grpSp>
        <p:nvGrpSpPr>
          <p:cNvPr id="33" name="Group 32"/>
          <p:cNvGrpSpPr/>
          <p:nvPr/>
        </p:nvGrpSpPr>
        <p:grpSpPr>
          <a:xfrm>
            <a:off x="6912093" y="2331501"/>
            <a:ext cx="3539856" cy="942964"/>
            <a:chOff x="6840653" y="1497163"/>
            <a:chExt cx="3539856" cy="942964"/>
          </a:xfrm>
        </p:grpSpPr>
        <p:pic>
          <p:nvPicPr>
            <p:cNvPr id="20" name="Picture 19"/>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09087" y="1840809"/>
              <a:ext cx="676153" cy="599318"/>
            </a:xfrm>
            <a:prstGeom prst="rect">
              <a:avLst/>
            </a:prstGeom>
          </p:spPr>
        </p:pic>
        <p:pic>
          <p:nvPicPr>
            <p:cNvPr id="21" name="Picture 20"/>
            <p:cNvPicPr>
              <a:picLocks noChangeAspect="1"/>
            </p:cNvPicPr>
            <p:nvPr/>
          </p:nvPicPr>
          <p:blipFill>
            <a:blip r:embed="rId9"/>
            <a:stretch>
              <a:fillRect/>
            </a:stretch>
          </p:blipFill>
          <p:spPr>
            <a:xfrm>
              <a:off x="9653720" y="1840809"/>
              <a:ext cx="599318" cy="599318"/>
            </a:xfrm>
            <a:prstGeom prst="rect">
              <a:avLst/>
            </a:prstGeom>
          </p:spPr>
        </p:pic>
        <p:cxnSp>
          <p:nvCxnSpPr>
            <p:cNvPr id="44" name="Straight Arrow Connector 43"/>
            <p:cNvCxnSpPr/>
            <p:nvPr/>
          </p:nvCxnSpPr>
          <p:spPr>
            <a:xfrm>
              <a:off x="6840653" y="2140468"/>
              <a:ext cx="78313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417679" y="1499583"/>
              <a:ext cx="1458973" cy="301727"/>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mn-ea"/>
                  <a:cs typeface="+mn-cs"/>
                </a:rPr>
                <a:t>Stream Analytics</a:t>
              </a:r>
            </a:p>
          </p:txBody>
        </p:sp>
        <p:sp>
          <p:nvSpPr>
            <p:cNvPr id="46" name="TextBox 45"/>
            <p:cNvSpPr txBox="1"/>
            <p:nvPr/>
          </p:nvSpPr>
          <p:spPr>
            <a:xfrm>
              <a:off x="9526247" y="1497163"/>
              <a:ext cx="854262" cy="301727"/>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mn-ea"/>
                  <a:cs typeface="+mn-cs"/>
                </a:rPr>
                <a:t>Power BI</a:t>
              </a:r>
            </a:p>
          </p:txBody>
        </p:sp>
        <p:cxnSp>
          <p:nvCxnSpPr>
            <p:cNvPr id="47" name="Straight Arrow Connector 46"/>
            <p:cNvCxnSpPr/>
            <p:nvPr/>
          </p:nvCxnSpPr>
          <p:spPr>
            <a:xfrm>
              <a:off x="8696421" y="2140468"/>
              <a:ext cx="78313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152569" y="2676849"/>
            <a:ext cx="585166" cy="597617"/>
          </a:xfrm>
          <a:prstGeom prst="rect">
            <a:avLst/>
          </a:prstGeom>
        </p:spPr>
      </p:pic>
      <p:sp>
        <p:nvSpPr>
          <p:cNvPr id="29" name="TextBox 28"/>
          <p:cNvSpPr txBox="1"/>
          <p:nvPr/>
        </p:nvSpPr>
        <p:spPr>
          <a:xfrm>
            <a:off x="5942523" y="2334927"/>
            <a:ext cx="983188" cy="301727"/>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mn-ea"/>
                <a:cs typeface="+mn-cs"/>
              </a:rPr>
              <a:t>Event Hub</a:t>
            </a:r>
          </a:p>
        </p:txBody>
      </p:sp>
      <p:cxnSp>
        <p:nvCxnSpPr>
          <p:cNvPr id="30" name="Straight Arrow Connector 29"/>
          <p:cNvCxnSpPr>
            <a:cxnSpLocks/>
            <a:endCxn id="2" idx="2"/>
          </p:cNvCxnSpPr>
          <p:nvPr/>
        </p:nvCxnSpPr>
        <p:spPr>
          <a:xfrm flipH="1" flipV="1">
            <a:off x="6445152" y="3274466"/>
            <a:ext cx="12612" cy="87647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7320649" y="3596092"/>
            <a:ext cx="1527112" cy="301727"/>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mn-ea"/>
                <a:cs typeface="+mn-cs"/>
              </a:rPr>
              <a:t>JSON, XML, CSV...</a:t>
            </a:r>
          </a:p>
        </p:txBody>
      </p:sp>
      <p:pic>
        <p:nvPicPr>
          <p:cNvPr id="57" name="Picture 56"/>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6626677" y="3411380"/>
            <a:ext cx="707975" cy="707975"/>
          </a:xfrm>
          <a:prstGeom prst="rect">
            <a:avLst/>
          </a:prstGeom>
        </p:spPr>
      </p:pic>
      <p:grpSp>
        <p:nvGrpSpPr>
          <p:cNvPr id="52" name="Group 51"/>
          <p:cNvGrpSpPr/>
          <p:nvPr/>
        </p:nvGrpSpPr>
        <p:grpSpPr>
          <a:xfrm>
            <a:off x="849534" y="1710369"/>
            <a:ext cx="4970250" cy="1096419"/>
            <a:chOff x="849534" y="1004623"/>
            <a:chExt cx="4970250" cy="1096419"/>
          </a:xfrm>
        </p:grpSpPr>
        <p:cxnSp>
          <p:nvCxnSpPr>
            <p:cNvPr id="53" name="Straight Arrow Connector 52"/>
            <p:cNvCxnSpPr/>
            <p:nvPr/>
          </p:nvCxnSpPr>
          <p:spPr>
            <a:xfrm flipH="1" flipV="1">
              <a:off x="5128717" y="1599724"/>
              <a:ext cx="691067" cy="501318"/>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849534" y="1004623"/>
              <a:ext cx="4273123" cy="910712"/>
              <a:chOff x="849534" y="1004623"/>
              <a:chExt cx="4273123" cy="910712"/>
            </a:xfrm>
          </p:grpSpPr>
          <p:pic>
            <p:nvPicPr>
              <p:cNvPr id="16" name="Picture 15"/>
              <p:cNvPicPr>
                <a:picLocks noChangeAspect="1"/>
              </p:cNvPicPr>
              <p:nvPr/>
            </p:nvPicPr>
            <p:blipFill>
              <a:blip r:embed="rId1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45624" y="1320543"/>
                <a:ext cx="585166" cy="572716"/>
              </a:xfrm>
              <a:prstGeom prst="rect">
                <a:avLst/>
              </a:prstGeom>
            </p:spPr>
          </p:pic>
          <p:pic>
            <p:nvPicPr>
              <p:cNvPr id="18" name="Picture 17"/>
              <p:cNvPicPr>
                <a:picLocks noChangeAspect="1"/>
              </p:cNvPicPr>
              <p:nvPr/>
            </p:nvPicPr>
            <p:blipFill>
              <a:blip r:embed="rId1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858507" y="1317718"/>
                <a:ext cx="597617" cy="597617"/>
              </a:xfrm>
              <a:prstGeom prst="rect">
                <a:avLst/>
              </a:prstGeom>
            </p:spPr>
          </p:pic>
          <p:cxnSp>
            <p:nvCxnSpPr>
              <p:cNvPr id="60" name="Straight Arrow Connector 59"/>
              <p:cNvCxnSpPr/>
              <p:nvPr/>
            </p:nvCxnSpPr>
            <p:spPr>
              <a:xfrm flipH="1" flipV="1">
                <a:off x="2059545" y="1604078"/>
                <a:ext cx="667662" cy="1244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2507168" y="1010134"/>
                <a:ext cx="1261531" cy="301727"/>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mn-ea"/>
                    <a:cs typeface="+mn-cs"/>
                  </a:rPr>
                  <a:t>SQL Database</a:t>
                </a:r>
              </a:p>
            </p:txBody>
          </p:sp>
          <p:sp>
            <p:nvSpPr>
              <p:cNvPr id="75" name="TextBox 74"/>
              <p:cNvSpPr txBox="1"/>
              <p:nvPr/>
            </p:nvSpPr>
            <p:spPr>
              <a:xfrm>
                <a:off x="849534" y="1004623"/>
                <a:ext cx="1563760" cy="301727"/>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mn-ea"/>
                    <a:cs typeface="+mn-cs"/>
                  </a:rPr>
                  <a:t>Machine Learning</a:t>
                </a:r>
              </a:p>
            </p:txBody>
          </p:sp>
          <p:pic>
            <p:nvPicPr>
              <p:cNvPr id="25" name="Picture 24"/>
              <p:cNvPicPr>
                <a:picLocks noChangeAspect="1"/>
              </p:cNvPicPr>
              <p:nvPr/>
            </p:nvPicPr>
            <p:blipFill>
              <a:blip r:embed="rId1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385372" y="1319958"/>
                <a:ext cx="618249" cy="589324"/>
              </a:xfrm>
              <a:prstGeom prst="rect">
                <a:avLst/>
              </a:prstGeom>
            </p:spPr>
          </p:pic>
          <p:cxnSp>
            <p:nvCxnSpPr>
              <p:cNvPr id="61" name="Straight Arrow Connector 60"/>
              <p:cNvCxnSpPr/>
              <p:nvPr/>
            </p:nvCxnSpPr>
            <p:spPr>
              <a:xfrm flipH="1" flipV="1">
                <a:off x="3568427" y="1613887"/>
                <a:ext cx="667662" cy="1244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266332" y="1018782"/>
                <a:ext cx="856325" cy="303481"/>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mn-ea"/>
                    <a:cs typeface="+mn-cs"/>
                  </a:rPr>
                  <a:t>Function</a:t>
                </a:r>
              </a:p>
            </p:txBody>
          </p:sp>
        </p:grpSp>
      </p:grpSp>
      <p:grpSp>
        <p:nvGrpSpPr>
          <p:cNvPr id="41" name="Group 40"/>
          <p:cNvGrpSpPr/>
          <p:nvPr/>
        </p:nvGrpSpPr>
        <p:grpSpPr>
          <a:xfrm>
            <a:off x="869472" y="2912705"/>
            <a:ext cx="4950313" cy="976152"/>
            <a:chOff x="869472" y="2206959"/>
            <a:chExt cx="4950313" cy="976152"/>
          </a:xfrm>
        </p:grpSpPr>
        <p:pic>
          <p:nvPicPr>
            <p:cNvPr id="17" name="Picture 16"/>
            <p:cNvPicPr>
              <a:picLocks noChangeAspect="1"/>
            </p:cNvPicPr>
            <p:nvPr/>
          </p:nvPicPr>
          <p:blipFill>
            <a:blip r:embed="rId1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25555" y="2549128"/>
              <a:ext cx="620201" cy="633983"/>
            </a:xfrm>
            <a:prstGeom prst="rect">
              <a:avLst/>
            </a:prstGeom>
          </p:spPr>
        </p:pic>
        <p:pic>
          <p:nvPicPr>
            <p:cNvPr id="19" name="Picture 18"/>
            <p:cNvPicPr>
              <a:picLocks noChangeAspect="1"/>
            </p:cNvPicPr>
            <p:nvPr/>
          </p:nvPicPr>
          <p:blipFill>
            <a:blip r:embed="rId1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849959" y="2549128"/>
              <a:ext cx="647191" cy="633983"/>
            </a:xfrm>
            <a:prstGeom prst="rect">
              <a:avLst/>
            </a:prstGeom>
          </p:spPr>
        </p:pic>
        <p:cxnSp>
          <p:nvCxnSpPr>
            <p:cNvPr id="56" name="Straight Arrow Connector 55"/>
            <p:cNvCxnSpPr/>
            <p:nvPr/>
          </p:nvCxnSpPr>
          <p:spPr>
            <a:xfrm flipH="1">
              <a:off x="5081220" y="2445323"/>
              <a:ext cx="738565" cy="42783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2049315" y="2846489"/>
              <a:ext cx="667662" cy="1244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869472" y="2215736"/>
              <a:ext cx="1503289" cy="301727"/>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mn-ea"/>
                  <a:cs typeface="+mn-cs"/>
                </a:rPr>
                <a:t>Data Late Cluster</a:t>
              </a:r>
            </a:p>
          </p:txBody>
        </p:sp>
        <p:sp>
          <p:nvSpPr>
            <p:cNvPr id="76" name="TextBox 75"/>
            <p:cNvSpPr txBox="1"/>
            <p:nvPr/>
          </p:nvSpPr>
          <p:spPr>
            <a:xfrm>
              <a:off x="2415623" y="2206959"/>
              <a:ext cx="1589658" cy="301727"/>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mn-ea"/>
                  <a:cs typeface="+mn-cs"/>
                </a:rPr>
                <a:t>Data Lake Storage</a:t>
              </a:r>
            </a:p>
          </p:txBody>
        </p:sp>
        <p:pic>
          <p:nvPicPr>
            <p:cNvPr id="64" name="Picture 63"/>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342639" y="2549128"/>
              <a:ext cx="676153" cy="599318"/>
            </a:xfrm>
            <a:prstGeom prst="rect">
              <a:avLst/>
            </a:prstGeom>
          </p:spPr>
        </p:pic>
        <p:sp>
          <p:nvSpPr>
            <p:cNvPr id="65" name="TextBox 64"/>
            <p:cNvSpPr txBox="1"/>
            <p:nvPr/>
          </p:nvSpPr>
          <p:spPr>
            <a:xfrm>
              <a:off x="3951231" y="2222190"/>
              <a:ext cx="1458973" cy="301727"/>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mn-ea"/>
                  <a:cs typeface="+mn-cs"/>
                </a:rPr>
                <a:t>Stream Analytics</a:t>
              </a:r>
            </a:p>
          </p:txBody>
        </p:sp>
        <p:cxnSp>
          <p:nvCxnSpPr>
            <p:cNvPr id="67" name="Straight Arrow Connector 66"/>
            <p:cNvCxnSpPr/>
            <p:nvPr/>
          </p:nvCxnSpPr>
          <p:spPr>
            <a:xfrm flipH="1" flipV="1">
              <a:off x="3577550" y="2852713"/>
              <a:ext cx="667662" cy="1244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40" name="Straight Arrow Connector 39"/>
          <p:cNvCxnSpPr/>
          <p:nvPr/>
        </p:nvCxnSpPr>
        <p:spPr>
          <a:xfrm flipV="1">
            <a:off x="6460347" y="1841200"/>
            <a:ext cx="0" cy="478433"/>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1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116614" y="1138844"/>
            <a:ext cx="635005" cy="643146"/>
          </a:xfrm>
          <a:prstGeom prst="rect">
            <a:avLst/>
          </a:prstGeom>
        </p:spPr>
      </p:pic>
      <p:sp>
        <p:nvSpPr>
          <p:cNvPr id="68" name="TextBox 67"/>
          <p:cNvSpPr txBox="1"/>
          <p:nvPr/>
        </p:nvSpPr>
        <p:spPr>
          <a:xfrm>
            <a:off x="6666112" y="1260196"/>
            <a:ext cx="970137" cy="303481"/>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mn-ea"/>
                <a:cs typeface="+mn-cs"/>
              </a:rPr>
              <a:t>Logic App</a:t>
            </a:r>
          </a:p>
        </p:txBody>
      </p:sp>
      <p:sp>
        <p:nvSpPr>
          <p:cNvPr id="69" name="Rectangle 68"/>
          <p:cNvSpPr/>
          <p:nvPr/>
        </p:nvSpPr>
        <p:spPr bwMode="auto">
          <a:xfrm>
            <a:off x="5941956" y="2080417"/>
            <a:ext cx="4652383" cy="1437942"/>
          </a:xfrm>
          <a:prstGeom prst="rect">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a:extLst>
              <a:ext uri="{FF2B5EF4-FFF2-40B4-BE49-F238E27FC236}">
                <a16:creationId xmlns:a16="http://schemas.microsoft.com/office/drawing/2014/main" id="{05FD46E2-221D-4FF1-AC55-49461CABCA18}"/>
              </a:ext>
            </a:extLst>
          </p:cNvPr>
          <p:cNvSpPr>
            <a:spLocks noGrp="1"/>
          </p:cNvSpPr>
          <p:nvPr>
            <p:ph type="title"/>
          </p:nvPr>
        </p:nvSpPr>
        <p:spPr/>
        <p:txBody>
          <a:bodyPr/>
          <a:lstStyle/>
          <a:p>
            <a:r>
              <a:rPr lang="en-GB" dirty="0"/>
              <a:t>Advanced Analytics with API Management </a:t>
            </a:r>
          </a:p>
        </p:txBody>
      </p:sp>
    </p:spTree>
    <p:extLst>
      <p:ext uri="{BB962C8B-B14F-4D97-AF65-F5344CB8AC3E}">
        <p14:creationId xmlns:p14="http://schemas.microsoft.com/office/powerpoint/2010/main" val="82798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FE89E-7EAE-414E-B34D-9F965DA9AB5E}"/>
              </a:ext>
            </a:extLst>
          </p:cNvPr>
          <p:cNvSpPr>
            <a:spLocks noGrp="1"/>
          </p:cNvSpPr>
          <p:nvPr>
            <p:ph type="title"/>
          </p:nvPr>
        </p:nvSpPr>
        <p:spPr/>
        <p:txBody>
          <a:bodyPr/>
          <a:lstStyle/>
          <a:p>
            <a:r>
              <a:rPr lang="en-GB"/>
              <a:t>Benefits of APIs</a:t>
            </a:r>
          </a:p>
        </p:txBody>
      </p:sp>
      <p:pic>
        <p:nvPicPr>
          <p:cNvPr id="9" name="Graphic 8" descr="Coins">
            <a:extLst>
              <a:ext uri="{FF2B5EF4-FFF2-40B4-BE49-F238E27FC236}">
                <a16:creationId xmlns:a16="http://schemas.microsoft.com/office/drawing/2014/main" id="{75B8FD96-EEDE-4F3F-947B-FE9CFFE542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63421" y="2503858"/>
            <a:ext cx="1421878" cy="1421878"/>
          </a:xfrm>
          <a:prstGeom prst="rect">
            <a:avLst/>
          </a:prstGeom>
        </p:spPr>
      </p:pic>
      <p:sp>
        <p:nvSpPr>
          <p:cNvPr id="15" name="Oval 14">
            <a:extLst>
              <a:ext uri="{FF2B5EF4-FFF2-40B4-BE49-F238E27FC236}">
                <a16:creationId xmlns:a16="http://schemas.microsoft.com/office/drawing/2014/main" id="{4B5546AD-87B0-4F09-99AD-65A63D6A863C}"/>
              </a:ext>
            </a:extLst>
          </p:cNvPr>
          <p:cNvSpPr/>
          <p:nvPr/>
        </p:nvSpPr>
        <p:spPr bwMode="auto">
          <a:xfrm>
            <a:off x="6298874" y="2158876"/>
            <a:ext cx="2150973" cy="2150973"/>
          </a:xfrm>
          <a:prstGeom prst="ellipse">
            <a:avLst/>
          </a:prstGeom>
          <a:noFill/>
          <a:ln w="381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6E079B60-D02C-41EB-A9DB-0AD27205BAB0}"/>
              </a:ext>
            </a:extLst>
          </p:cNvPr>
          <p:cNvSpPr/>
          <p:nvPr/>
        </p:nvSpPr>
        <p:spPr>
          <a:xfrm>
            <a:off x="6750824" y="4553504"/>
            <a:ext cx="1247073" cy="1057854"/>
          </a:xfrm>
          <a:prstGeom prst="rect">
            <a:avLst/>
          </a:prstGeom>
        </p:spPr>
        <p:txBody>
          <a:bodyPr wrap="none">
            <a:spAutoFit/>
          </a:bodyPr>
          <a:lstStyle/>
          <a:p>
            <a:pPr algn="ctr"/>
            <a:r>
              <a:rPr lang="en-GB" sz="3137"/>
              <a:t>Lower</a:t>
            </a:r>
          </a:p>
          <a:p>
            <a:pPr algn="ctr"/>
            <a:r>
              <a:rPr lang="en-GB" sz="3137"/>
              <a:t>TCO</a:t>
            </a:r>
          </a:p>
        </p:txBody>
      </p:sp>
      <p:pic>
        <p:nvPicPr>
          <p:cNvPr id="11" name="Graphic 10" descr="Earth Globe Americas">
            <a:extLst>
              <a:ext uri="{FF2B5EF4-FFF2-40B4-BE49-F238E27FC236}">
                <a16:creationId xmlns:a16="http://schemas.microsoft.com/office/drawing/2014/main" id="{AD4C5753-31D8-47F3-93B5-CCB3CAD1AD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66279" y="2125666"/>
            <a:ext cx="2071194" cy="2071194"/>
          </a:xfrm>
          <a:prstGeom prst="rect">
            <a:avLst/>
          </a:prstGeom>
        </p:spPr>
      </p:pic>
      <p:sp>
        <p:nvSpPr>
          <p:cNvPr id="14" name="Oval 13">
            <a:extLst>
              <a:ext uri="{FF2B5EF4-FFF2-40B4-BE49-F238E27FC236}">
                <a16:creationId xmlns:a16="http://schemas.microsoft.com/office/drawing/2014/main" id="{4CDAA86B-4E97-4814-8FEE-46D2568A2CA1}"/>
              </a:ext>
            </a:extLst>
          </p:cNvPr>
          <p:cNvSpPr/>
          <p:nvPr/>
        </p:nvSpPr>
        <p:spPr bwMode="auto">
          <a:xfrm>
            <a:off x="8926390" y="2085776"/>
            <a:ext cx="2150973" cy="2150973"/>
          </a:xfrm>
          <a:prstGeom prst="ellipse">
            <a:avLst/>
          </a:prstGeom>
          <a:noFill/>
          <a:ln w="381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96D65056-BD49-4E3C-BB35-1BF8377556E7}"/>
              </a:ext>
            </a:extLst>
          </p:cNvPr>
          <p:cNvSpPr/>
          <p:nvPr/>
        </p:nvSpPr>
        <p:spPr>
          <a:xfrm>
            <a:off x="8450811" y="4553504"/>
            <a:ext cx="3102132" cy="1057854"/>
          </a:xfrm>
          <a:prstGeom prst="rect">
            <a:avLst/>
          </a:prstGeom>
        </p:spPr>
        <p:txBody>
          <a:bodyPr wrap="none">
            <a:spAutoFit/>
          </a:bodyPr>
          <a:lstStyle/>
          <a:p>
            <a:pPr algn="ctr"/>
            <a:r>
              <a:rPr lang="en-GB" sz="3137"/>
              <a:t>Highly scalable</a:t>
            </a:r>
          </a:p>
          <a:p>
            <a:pPr algn="ctr"/>
            <a:r>
              <a:rPr lang="en-GB" sz="3137"/>
              <a:t>business models</a:t>
            </a:r>
          </a:p>
        </p:txBody>
      </p:sp>
      <p:pic>
        <p:nvPicPr>
          <p:cNvPr id="7" name="Graphic 6" descr="Head with Gears">
            <a:extLst>
              <a:ext uri="{FF2B5EF4-FFF2-40B4-BE49-F238E27FC236}">
                <a16:creationId xmlns:a16="http://schemas.microsoft.com/office/drawing/2014/main" id="{C07FF634-D577-46EA-A197-3162C20DF3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88112" y="2482008"/>
            <a:ext cx="1517462" cy="1517462"/>
          </a:xfrm>
          <a:prstGeom prst="rect">
            <a:avLst/>
          </a:prstGeom>
        </p:spPr>
      </p:pic>
      <p:sp>
        <p:nvSpPr>
          <p:cNvPr id="12" name="Oval 11">
            <a:extLst>
              <a:ext uri="{FF2B5EF4-FFF2-40B4-BE49-F238E27FC236}">
                <a16:creationId xmlns:a16="http://schemas.microsoft.com/office/drawing/2014/main" id="{3E199362-AB22-4193-85E2-EEB0051D16E2}"/>
              </a:ext>
            </a:extLst>
          </p:cNvPr>
          <p:cNvSpPr/>
          <p:nvPr/>
        </p:nvSpPr>
        <p:spPr bwMode="auto">
          <a:xfrm>
            <a:off x="3671357" y="2165253"/>
            <a:ext cx="2150973" cy="2150973"/>
          </a:xfrm>
          <a:prstGeom prst="ellipse">
            <a:avLst/>
          </a:prstGeom>
          <a:noFill/>
          <a:ln w="381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B22E5F7A-0657-4819-B6A0-3C79583A84B9}"/>
              </a:ext>
            </a:extLst>
          </p:cNvPr>
          <p:cNvSpPr/>
          <p:nvPr/>
        </p:nvSpPr>
        <p:spPr>
          <a:xfrm>
            <a:off x="3669760" y="4553504"/>
            <a:ext cx="2060949" cy="1057854"/>
          </a:xfrm>
          <a:prstGeom prst="rect">
            <a:avLst/>
          </a:prstGeom>
        </p:spPr>
        <p:txBody>
          <a:bodyPr wrap="none">
            <a:spAutoFit/>
          </a:bodyPr>
          <a:lstStyle/>
          <a:p>
            <a:pPr algn="ctr"/>
            <a:r>
              <a:rPr lang="en-GB" sz="3137"/>
              <a:t>Foster</a:t>
            </a:r>
          </a:p>
          <a:p>
            <a:pPr algn="ctr"/>
            <a:r>
              <a:rPr lang="en-GB" sz="3137"/>
              <a:t>innovation</a:t>
            </a:r>
          </a:p>
        </p:txBody>
      </p:sp>
      <p:pic>
        <p:nvPicPr>
          <p:cNvPr id="5" name="Graphic 4" descr="Team">
            <a:extLst>
              <a:ext uri="{FF2B5EF4-FFF2-40B4-BE49-F238E27FC236}">
                <a16:creationId xmlns:a16="http://schemas.microsoft.com/office/drawing/2014/main" id="{54C50E4C-2B26-4B08-9E0E-50024FF9FA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30097" y="2482008"/>
            <a:ext cx="1517462" cy="1517462"/>
          </a:xfrm>
          <a:prstGeom prst="rect">
            <a:avLst/>
          </a:prstGeom>
        </p:spPr>
      </p:pic>
      <p:sp>
        <p:nvSpPr>
          <p:cNvPr id="13" name="Oval 12">
            <a:extLst>
              <a:ext uri="{FF2B5EF4-FFF2-40B4-BE49-F238E27FC236}">
                <a16:creationId xmlns:a16="http://schemas.microsoft.com/office/drawing/2014/main" id="{68051EC2-E7B6-40C8-94DE-A8F80F8170D6}"/>
              </a:ext>
            </a:extLst>
          </p:cNvPr>
          <p:cNvSpPr/>
          <p:nvPr/>
        </p:nvSpPr>
        <p:spPr bwMode="auto">
          <a:xfrm>
            <a:off x="1013342" y="2165253"/>
            <a:ext cx="2150973" cy="2150973"/>
          </a:xfrm>
          <a:prstGeom prst="ellipse">
            <a:avLst/>
          </a:prstGeom>
          <a:noFill/>
          <a:ln w="38100">
            <a:solidFill>
              <a:srgbClr val="52525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791169BD-82D8-4EC7-B5A6-693D0FEF5AAD}"/>
              </a:ext>
            </a:extLst>
          </p:cNvPr>
          <p:cNvSpPr/>
          <p:nvPr/>
        </p:nvSpPr>
        <p:spPr>
          <a:xfrm>
            <a:off x="845029" y="4553504"/>
            <a:ext cx="2487604" cy="1057854"/>
          </a:xfrm>
          <a:prstGeom prst="rect">
            <a:avLst/>
          </a:prstGeom>
        </p:spPr>
        <p:txBody>
          <a:bodyPr wrap="none">
            <a:spAutoFit/>
          </a:bodyPr>
          <a:lstStyle/>
          <a:p>
            <a:pPr algn="ctr"/>
            <a:r>
              <a:rPr lang="en-GB" sz="3137"/>
              <a:t>Expand</a:t>
            </a:r>
          </a:p>
          <a:p>
            <a:pPr algn="ctr"/>
            <a:r>
              <a:rPr lang="en-GB" sz="3137"/>
              <a:t>market reach</a:t>
            </a:r>
          </a:p>
        </p:txBody>
      </p:sp>
    </p:spTree>
    <p:extLst>
      <p:ext uri="{BB962C8B-B14F-4D97-AF65-F5344CB8AC3E}">
        <p14:creationId xmlns:p14="http://schemas.microsoft.com/office/powerpoint/2010/main" val="189109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9DCD84-B1B9-468F-A50F-B2345B85BBB3}"/>
              </a:ext>
            </a:extLst>
          </p:cNvPr>
          <p:cNvPicPr>
            <a:picLocks noChangeAspect="1"/>
          </p:cNvPicPr>
          <p:nvPr/>
        </p:nvPicPr>
        <p:blipFill rotWithShape="1">
          <a:blip r:embed="rId3"/>
          <a:srcRect l="1521"/>
          <a:stretch/>
        </p:blipFill>
        <p:spPr>
          <a:xfrm>
            <a:off x="588263" y="1156221"/>
            <a:ext cx="10301987" cy="5544347"/>
          </a:xfrm>
          <a:prstGeom prst="rect">
            <a:avLst/>
          </a:prstGeom>
        </p:spPr>
      </p:pic>
      <p:sp>
        <p:nvSpPr>
          <p:cNvPr id="3" name="Title 2">
            <a:extLst>
              <a:ext uri="{FF2B5EF4-FFF2-40B4-BE49-F238E27FC236}">
                <a16:creationId xmlns:a16="http://schemas.microsoft.com/office/drawing/2014/main" id="{05C83624-D8E8-4AEF-AEC9-CF5A7CC31F81}"/>
              </a:ext>
            </a:extLst>
          </p:cNvPr>
          <p:cNvSpPr>
            <a:spLocks noGrp="1"/>
          </p:cNvSpPr>
          <p:nvPr>
            <p:ph type="title"/>
          </p:nvPr>
        </p:nvSpPr>
        <p:spPr/>
        <p:txBody>
          <a:bodyPr/>
          <a:lstStyle/>
          <a:p>
            <a:r>
              <a:rPr lang="en-GB" dirty="0"/>
              <a:t>HA, scaling/capacity pricing details</a:t>
            </a:r>
          </a:p>
        </p:txBody>
      </p:sp>
    </p:spTree>
    <p:extLst>
      <p:ext uri="{BB962C8B-B14F-4D97-AF65-F5344CB8AC3E}">
        <p14:creationId xmlns:p14="http://schemas.microsoft.com/office/powerpoint/2010/main" val="109564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4ACC3-C8E5-4B0A-8ABD-423BC080AC2B}"/>
              </a:ext>
            </a:extLst>
          </p:cNvPr>
          <p:cNvSpPr>
            <a:spLocks noGrp="1"/>
          </p:cNvSpPr>
          <p:nvPr>
            <p:ph type="title"/>
          </p:nvPr>
        </p:nvSpPr>
        <p:spPr/>
        <p:txBody>
          <a:bodyPr/>
          <a:lstStyle/>
          <a:p>
            <a:r>
              <a:rPr lang="en-GB" dirty="0"/>
              <a:t>Function Proxies vs API Management</a:t>
            </a:r>
          </a:p>
        </p:txBody>
      </p:sp>
      <p:graphicFrame>
        <p:nvGraphicFramePr>
          <p:cNvPr id="4" name="Table 3">
            <a:extLst>
              <a:ext uri="{FF2B5EF4-FFF2-40B4-BE49-F238E27FC236}">
                <a16:creationId xmlns:a16="http://schemas.microsoft.com/office/drawing/2014/main" id="{690DDB25-61F2-47DF-BA90-FE738CD95C24}"/>
              </a:ext>
            </a:extLst>
          </p:cNvPr>
          <p:cNvGraphicFramePr>
            <a:graphicFrameLocks noGrp="1"/>
          </p:cNvGraphicFramePr>
          <p:nvPr>
            <p:extLst/>
          </p:nvPr>
        </p:nvGraphicFramePr>
        <p:xfrm>
          <a:off x="925156" y="1373091"/>
          <a:ext cx="10428642" cy="4990134"/>
        </p:xfrm>
        <a:graphic>
          <a:graphicData uri="http://schemas.openxmlformats.org/drawingml/2006/table">
            <a:tbl>
              <a:tblPr firstRow="1" firstCol="1" bandRow="1">
                <a:tableStyleId>{69012ECD-51FC-41F1-AA8D-1B2483CD663E}</a:tableStyleId>
              </a:tblPr>
              <a:tblGrid>
                <a:gridCol w="1499292">
                  <a:extLst>
                    <a:ext uri="{9D8B030D-6E8A-4147-A177-3AD203B41FA5}">
                      <a16:colId xmlns:a16="http://schemas.microsoft.com/office/drawing/2014/main" val="20000"/>
                    </a:ext>
                  </a:extLst>
                </a:gridCol>
                <a:gridCol w="4137717">
                  <a:extLst>
                    <a:ext uri="{9D8B030D-6E8A-4147-A177-3AD203B41FA5}">
                      <a16:colId xmlns:a16="http://schemas.microsoft.com/office/drawing/2014/main" val="20001"/>
                    </a:ext>
                  </a:extLst>
                </a:gridCol>
                <a:gridCol w="4791633">
                  <a:extLst>
                    <a:ext uri="{9D8B030D-6E8A-4147-A177-3AD203B41FA5}">
                      <a16:colId xmlns:a16="http://schemas.microsoft.com/office/drawing/2014/main" val="20002"/>
                    </a:ext>
                  </a:extLst>
                </a:gridCol>
              </a:tblGrid>
              <a:tr h="306610">
                <a:tc>
                  <a:txBody>
                    <a:bodyPr/>
                    <a:lstStyle/>
                    <a:p>
                      <a:pPr algn="ctr"/>
                      <a:endParaRPr lang="en-US" sz="1200" b="1" dirty="0"/>
                    </a:p>
                  </a:txBody>
                  <a:tcPr marL="89642" marR="89642" marT="44821" marB="44821"/>
                </a:tc>
                <a:tc>
                  <a:txBody>
                    <a:bodyPr/>
                    <a:lstStyle/>
                    <a:p>
                      <a:pPr algn="ctr"/>
                      <a:r>
                        <a:rPr lang="en-US" sz="1800" dirty="0"/>
                        <a:t>Azure Functions</a:t>
                      </a:r>
                      <a:r>
                        <a:rPr lang="en-US" sz="1800" baseline="0" dirty="0"/>
                        <a:t> Proxies</a:t>
                      </a:r>
                    </a:p>
                  </a:txBody>
                  <a:tcPr marL="89642" marR="89642" marT="44821" marB="44821"/>
                </a:tc>
                <a:tc>
                  <a:txBody>
                    <a:bodyPr/>
                    <a:lstStyle/>
                    <a:p>
                      <a:pPr algn="ctr"/>
                      <a:r>
                        <a:rPr lang="en-US" sz="1800"/>
                        <a:t>Azure API Management</a:t>
                      </a:r>
                      <a:endParaRPr lang="en-US" sz="1800" b="1"/>
                    </a:p>
                  </a:txBody>
                  <a:tcPr marL="89642" marR="89642" marT="44821" marB="44821"/>
                </a:tc>
                <a:extLst>
                  <a:ext uri="{0D108BD9-81ED-4DB2-BD59-A6C34878D82A}">
                    <a16:rowId xmlns:a16="http://schemas.microsoft.com/office/drawing/2014/main" val="10000"/>
                  </a:ext>
                </a:extLst>
              </a:tr>
              <a:tr h="425647">
                <a:tc>
                  <a:txBody>
                    <a:bodyPr/>
                    <a:lstStyle/>
                    <a:p>
                      <a:r>
                        <a:rPr lang="en-US" sz="1800" dirty="0"/>
                        <a:t>Purpose</a:t>
                      </a:r>
                      <a:endParaRPr lang="en-US" sz="1800" b="1" dirty="0">
                        <a:solidFill>
                          <a:schemeClr val="bg1"/>
                        </a:solidFill>
                      </a:endParaRPr>
                    </a:p>
                  </a:txBody>
                  <a:tcPr marL="89642" marR="89642" marT="44821" marB="4482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t>Define a single API surface for multiple function apps </a:t>
                      </a:r>
                      <a:endParaRPr lang="en-US" sz="1400" kern="1200" dirty="0">
                        <a:solidFill>
                          <a:schemeClr val="bg1"/>
                        </a:solidFill>
                        <a:latin typeface="+mn-lt"/>
                        <a:ea typeface="+mn-ea"/>
                        <a:cs typeface="+mn-cs"/>
                      </a:endParaRPr>
                    </a:p>
                  </a:txBody>
                  <a:tcPr marL="89642" marR="89642" marT="44821" marB="44821"/>
                </a:tc>
                <a:tc>
                  <a:txBody>
                    <a:bodyPr/>
                    <a:lstStyle/>
                    <a:p>
                      <a:r>
                        <a:rPr lang="en-US" sz="1400"/>
                        <a:t>Full</a:t>
                      </a:r>
                      <a:r>
                        <a:rPr lang="en-US" sz="1400" baseline="0"/>
                        <a:t> life-cycle API management solution</a:t>
                      </a:r>
                      <a:endParaRPr lang="en-US" sz="1400">
                        <a:solidFill>
                          <a:schemeClr val="bg1"/>
                        </a:solidFill>
                      </a:endParaRPr>
                    </a:p>
                  </a:txBody>
                  <a:tcPr marL="89642" marR="89642" marT="44821" marB="44821"/>
                </a:tc>
                <a:extLst>
                  <a:ext uri="{0D108BD9-81ED-4DB2-BD59-A6C34878D82A}">
                    <a16:rowId xmlns:a16="http://schemas.microsoft.com/office/drawing/2014/main" val="10001"/>
                  </a:ext>
                </a:extLst>
              </a:tr>
              <a:tr h="777401">
                <a:tc>
                  <a:txBody>
                    <a:bodyPr/>
                    <a:lstStyle/>
                    <a:p>
                      <a:r>
                        <a:rPr lang="en-US" sz="1800"/>
                        <a:t>Focus</a:t>
                      </a:r>
                      <a:endParaRPr lang="en-US" sz="1800" b="1">
                        <a:solidFill>
                          <a:schemeClr val="bg1"/>
                        </a:solidFill>
                      </a:endParaRPr>
                    </a:p>
                  </a:txBody>
                  <a:tcPr marL="89642" marR="89642" marT="44821" marB="4482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Design</a:t>
                      </a:r>
                      <a:r>
                        <a:rPr lang="en-US" sz="1400" baseline="0" dirty="0"/>
                        <a:t> and </a:t>
                      </a:r>
                      <a:r>
                        <a:rPr lang="en-US" sz="1400" dirty="0"/>
                        <a:t>implement</a:t>
                      </a:r>
                      <a:r>
                        <a:rPr lang="en-US" sz="1400" baseline="0" dirty="0"/>
                        <a:t> APIs with functions</a:t>
                      </a:r>
                      <a:endParaRPr lang="en-US" sz="1400" dirty="0"/>
                    </a:p>
                    <a:p>
                      <a:endParaRPr lang="en-US" sz="1400" dirty="0">
                        <a:solidFill>
                          <a:schemeClr val="bg1"/>
                        </a:solidFill>
                      </a:endParaRPr>
                    </a:p>
                  </a:txBody>
                  <a:tcPr marL="89642" marR="89642" marT="44821" marB="44821"/>
                </a:tc>
                <a:tc>
                  <a:txBody>
                    <a:bodyPr/>
                    <a:lstStyle/>
                    <a:p>
                      <a:r>
                        <a:rPr lang="en-US" sz="1400" baseline="0" dirty="0"/>
                        <a:t>Catalog, publish, transform, protect and monitor APIs hosted anywhere and implemented using any technology stack</a:t>
                      </a:r>
                      <a:endParaRPr lang="en-US" sz="1400" dirty="0">
                        <a:solidFill>
                          <a:schemeClr val="bg1"/>
                        </a:solidFill>
                      </a:endParaRPr>
                    </a:p>
                  </a:txBody>
                  <a:tcPr marL="89642" marR="89642" marT="44821" marB="44821"/>
                </a:tc>
                <a:extLst>
                  <a:ext uri="{0D108BD9-81ED-4DB2-BD59-A6C34878D82A}">
                    <a16:rowId xmlns:a16="http://schemas.microsoft.com/office/drawing/2014/main" val="10002"/>
                  </a:ext>
                </a:extLst>
              </a:tr>
              <a:tr h="570401">
                <a:tc>
                  <a:txBody>
                    <a:bodyPr/>
                    <a:lstStyle/>
                    <a:p>
                      <a:r>
                        <a:rPr lang="en-US" sz="1800"/>
                        <a:t>Audience</a:t>
                      </a:r>
                      <a:endParaRPr lang="en-US" sz="1800" b="1">
                        <a:solidFill>
                          <a:schemeClr val="bg1"/>
                        </a:solidFill>
                      </a:endParaRPr>
                    </a:p>
                  </a:txBody>
                  <a:tcPr marL="89642" marR="89642" marT="44821" marB="44821"/>
                </a:tc>
                <a:tc>
                  <a:txBody>
                    <a:bodyPr/>
                    <a:lstStyle/>
                    <a:p>
                      <a:r>
                        <a:rPr lang="en-US" sz="1400"/>
                        <a:t>API developers</a:t>
                      </a:r>
                      <a:endParaRPr lang="en-US" sz="1400">
                        <a:solidFill>
                          <a:schemeClr val="bg1"/>
                        </a:solidFill>
                      </a:endParaRPr>
                    </a:p>
                  </a:txBody>
                  <a:tcPr marL="89642" marR="89642" marT="44821" marB="44821"/>
                </a:tc>
                <a:tc>
                  <a:txBody>
                    <a:bodyPr/>
                    <a:lstStyle/>
                    <a:p>
                      <a:r>
                        <a:rPr lang="en-US" sz="1400" dirty="0"/>
                        <a:t>Enterprise/Integration/Solution architects</a:t>
                      </a:r>
                      <a:endParaRPr lang="en-US" sz="1400" dirty="0">
                        <a:solidFill>
                          <a:schemeClr val="bg1"/>
                        </a:solidFill>
                      </a:endParaRPr>
                    </a:p>
                  </a:txBody>
                  <a:tcPr marL="89642" marR="89642" marT="44821" marB="44821"/>
                </a:tc>
                <a:extLst>
                  <a:ext uri="{0D108BD9-81ED-4DB2-BD59-A6C34878D82A}">
                    <a16:rowId xmlns:a16="http://schemas.microsoft.com/office/drawing/2014/main" val="10004"/>
                  </a:ext>
                </a:extLst>
              </a:tr>
              <a:tr h="601524">
                <a:tc>
                  <a:txBody>
                    <a:bodyPr/>
                    <a:lstStyle/>
                    <a:p>
                      <a:r>
                        <a:rPr lang="en-US" sz="1800" dirty="0"/>
                        <a:t>Pricing</a:t>
                      </a:r>
                      <a:endParaRPr lang="en-US" sz="1800" b="1" dirty="0">
                        <a:solidFill>
                          <a:schemeClr val="bg1"/>
                        </a:solidFill>
                      </a:endParaRPr>
                    </a:p>
                  </a:txBody>
                  <a:tcPr marL="89642" marR="89642" marT="44821" marB="44821"/>
                </a:tc>
                <a:tc>
                  <a:txBody>
                    <a:bodyPr/>
                    <a:lstStyle/>
                    <a:p>
                      <a:r>
                        <a:rPr lang="en-US" sz="1400"/>
                        <a:t>Consumption-based,</a:t>
                      </a:r>
                      <a:r>
                        <a:rPr lang="en-US" sz="1400" baseline="0"/>
                        <a:t> starting with free</a:t>
                      </a:r>
                      <a:endParaRPr lang="en-US" sz="1400">
                        <a:solidFill>
                          <a:schemeClr val="bg1"/>
                        </a:solidFill>
                      </a:endParaRPr>
                    </a:p>
                  </a:txBody>
                  <a:tcPr marL="89642" marR="89642" marT="44821" marB="44821"/>
                </a:tc>
                <a:tc>
                  <a:txBody>
                    <a:bodyPr/>
                    <a:lstStyle/>
                    <a:p>
                      <a:r>
                        <a:rPr lang="en-US" sz="1400" dirty="0"/>
                        <a:t>Monthly subscription, starting at</a:t>
                      </a:r>
                      <a:r>
                        <a:rPr lang="en-US" sz="1400" baseline="0" dirty="0"/>
                        <a:t> $50/month</a:t>
                      </a:r>
                      <a:endParaRPr lang="en-US" sz="1400" dirty="0">
                        <a:solidFill>
                          <a:schemeClr val="bg1"/>
                        </a:solidFill>
                      </a:endParaRPr>
                    </a:p>
                  </a:txBody>
                  <a:tcPr marL="89642" marR="89642" marT="44821" marB="44821"/>
                </a:tc>
                <a:extLst>
                  <a:ext uri="{0D108BD9-81ED-4DB2-BD59-A6C34878D82A}">
                    <a16:rowId xmlns:a16="http://schemas.microsoft.com/office/drawing/2014/main" val="10005"/>
                  </a:ext>
                </a:extLst>
              </a:tr>
              <a:tr h="1129154">
                <a:tc>
                  <a:txBody>
                    <a:bodyPr/>
                    <a:lstStyle/>
                    <a:p>
                      <a:r>
                        <a:rPr lang="en-US" sz="1800"/>
                        <a:t>Features</a:t>
                      </a:r>
                      <a:endParaRPr lang="en-US" sz="1800" b="1">
                        <a:solidFill>
                          <a:schemeClr val="bg1"/>
                        </a:solidFill>
                      </a:endParaRPr>
                    </a:p>
                  </a:txBody>
                  <a:tcPr marL="89642" marR="89642" marT="44821" marB="44821"/>
                </a:tc>
                <a:tc>
                  <a:txBody>
                    <a:bodyPr/>
                    <a:lstStyle/>
                    <a:p>
                      <a:r>
                        <a:rPr lang="en-US" sz="1400"/>
                        <a:t>API façade (REST)</a:t>
                      </a:r>
                    </a:p>
                    <a:p>
                      <a:r>
                        <a:rPr lang="en-US" sz="1400"/>
                        <a:t>Basic request/response transforms</a:t>
                      </a:r>
                    </a:p>
                    <a:p>
                      <a:r>
                        <a:rPr lang="en-US" sz="1400"/>
                        <a:t>API mocks</a:t>
                      </a:r>
                      <a:endParaRPr lang="en-US" sz="1400">
                        <a:solidFill>
                          <a:schemeClr val="bg1"/>
                        </a:solidFill>
                      </a:endParaRPr>
                    </a:p>
                  </a:txBody>
                  <a:tcPr marL="89642" marR="89642" marT="44821" marB="44821"/>
                </a:tc>
                <a:tc>
                  <a:txBody>
                    <a:bodyPr/>
                    <a:lstStyle/>
                    <a:p>
                      <a:r>
                        <a:rPr lang="en-US" sz="1400" dirty="0"/>
                        <a:t>API façade (REST</a:t>
                      </a:r>
                      <a:r>
                        <a:rPr lang="en-US" sz="1400" baseline="0" dirty="0"/>
                        <a:t> &amp; SOAP)</a:t>
                      </a:r>
                      <a:endParaRPr lang="en-US" sz="1400" dirty="0"/>
                    </a:p>
                    <a:p>
                      <a:r>
                        <a:rPr lang="en-US" sz="1400" dirty="0"/>
                        <a:t>Full</a:t>
                      </a:r>
                      <a:r>
                        <a:rPr lang="en-US" sz="1400" baseline="0" dirty="0"/>
                        <a:t> range of request/response transforms</a:t>
                      </a:r>
                    </a:p>
                    <a:p>
                      <a:r>
                        <a:rPr lang="en-US" sz="1400" baseline="0" dirty="0"/>
                        <a:t>Policies and expressions</a:t>
                      </a:r>
                    </a:p>
                    <a:p>
                      <a:r>
                        <a:rPr lang="en-US" sz="1400" baseline="0" dirty="0"/>
                        <a:t>Analytics</a:t>
                      </a:r>
                    </a:p>
                    <a:p>
                      <a:r>
                        <a:rPr lang="en-US" sz="1400" baseline="0" dirty="0"/>
                        <a:t>Developer portal </a:t>
                      </a:r>
                      <a:r>
                        <a:rPr lang="mr-IN" sz="1400" baseline="0" dirty="0"/>
                        <a:t>–</a:t>
                      </a:r>
                      <a:r>
                        <a:rPr lang="en-US" sz="1400" baseline="0" dirty="0"/>
                        <a:t> catalog, documentation, samples, console</a:t>
                      </a:r>
                    </a:p>
                    <a:p>
                      <a:r>
                        <a:rPr lang="en-US" sz="1400" baseline="0" dirty="0"/>
                        <a:t>API mocks</a:t>
                      </a:r>
                    </a:p>
                    <a:p>
                      <a:r>
                        <a:rPr lang="en-US" sz="1400" baseline="0" dirty="0"/>
                        <a:t>Explicit Version and revision support</a:t>
                      </a:r>
                      <a:endParaRPr lang="en-US" sz="1400" baseline="0" dirty="0">
                        <a:solidFill>
                          <a:schemeClr val="bg1"/>
                        </a:solidFill>
                      </a:endParaRPr>
                    </a:p>
                  </a:txBody>
                  <a:tcPr marL="89642" marR="89642" marT="44821" marB="44821"/>
                </a:tc>
                <a:extLst>
                  <a:ext uri="{0D108BD9-81ED-4DB2-BD59-A6C34878D82A}">
                    <a16:rowId xmlns:a16="http://schemas.microsoft.com/office/drawing/2014/main" val="10006"/>
                  </a:ext>
                </a:extLst>
              </a:tr>
              <a:tr h="339923">
                <a:tc>
                  <a:txBody>
                    <a:bodyPr/>
                    <a:lstStyle/>
                    <a:p>
                      <a:r>
                        <a:rPr lang="en-US" sz="1800" dirty="0"/>
                        <a:t>Scale up</a:t>
                      </a:r>
                      <a:endParaRPr lang="en-US" sz="1800" b="1" dirty="0">
                        <a:solidFill>
                          <a:schemeClr val="bg1"/>
                        </a:solidFill>
                      </a:endParaRPr>
                    </a:p>
                  </a:txBody>
                  <a:tcPr marL="89642" marR="89642" marT="44821" marB="44821"/>
                </a:tc>
                <a:tc>
                  <a:txBody>
                    <a:bodyPr/>
                    <a:lstStyle/>
                    <a:p>
                      <a:r>
                        <a:rPr lang="en-US" sz="1400" dirty="0"/>
                        <a:t>API</a:t>
                      </a:r>
                      <a:r>
                        <a:rPr lang="en-US" sz="1400" baseline="0" dirty="0"/>
                        <a:t>s exposed by API Proxy managed by APIM</a:t>
                      </a:r>
                      <a:endParaRPr lang="en-US" sz="1400" dirty="0">
                        <a:solidFill>
                          <a:schemeClr val="bg1"/>
                        </a:solidFill>
                      </a:endParaRPr>
                    </a:p>
                  </a:txBody>
                  <a:tcPr marL="89642" marR="89642" marT="44821" marB="44821"/>
                </a:tc>
                <a:tc>
                  <a:txBody>
                    <a:bodyPr/>
                    <a:lstStyle/>
                    <a:p>
                      <a:r>
                        <a:rPr lang="en-US" sz="1400" dirty="0"/>
                        <a:t>N/A</a:t>
                      </a:r>
                      <a:endParaRPr lang="en-US" sz="1400" dirty="0">
                        <a:solidFill>
                          <a:schemeClr val="bg1"/>
                        </a:solidFill>
                      </a:endParaRPr>
                    </a:p>
                  </a:txBody>
                  <a:tcPr marL="89642" marR="89642" marT="44821" marB="44821"/>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1579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47CEA6-84DD-4038-AE02-C9A318A17EC6}"/>
              </a:ext>
            </a:extLst>
          </p:cNvPr>
          <p:cNvSpPr>
            <a:spLocks noGrp="1"/>
          </p:cNvSpPr>
          <p:nvPr>
            <p:ph type="body" sz="quarter" idx="15"/>
          </p:nvPr>
        </p:nvSpPr>
        <p:spPr>
          <a:xfrm>
            <a:off x="5759246" y="2169297"/>
            <a:ext cx="6216020" cy="766221"/>
          </a:xfrm>
        </p:spPr>
        <p:txBody>
          <a:bodyPr/>
          <a:lstStyle/>
          <a:p>
            <a:r>
              <a:rPr lang="en-US" dirty="0">
                <a:solidFill>
                  <a:schemeClr val="tx1"/>
                </a:solidFill>
                <a:latin typeface="+mn-lt"/>
              </a:rPr>
              <a:t>API Management</a:t>
            </a:r>
          </a:p>
          <a:p>
            <a:r>
              <a:rPr lang="en-US" dirty="0">
                <a:solidFill>
                  <a:schemeClr val="tx1"/>
                </a:solidFill>
                <a:latin typeface="+mn-lt"/>
              </a:rPr>
              <a:t>Demo</a:t>
            </a:r>
          </a:p>
        </p:txBody>
      </p:sp>
    </p:spTree>
    <p:extLst>
      <p:ext uri="{BB962C8B-B14F-4D97-AF65-F5344CB8AC3E}">
        <p14:creationId xmlns:p14="http://schemas.microsoft.com/office/powerpoint/2010/main" val="7584600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497145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9AD55D-8F07-4AA9-A610-6E061E85CFBE}"/>
              </a:ext>
            </a:extLst>
          </p:cNvPr>
          <p:cNvSpPr>
            <a:spLocks noGrp="1"/>
          </p:cNvSpPr>
          <p:nvPr>
            <p:ph type="title"/>
          </p:nvPr>
        </p:nvSpPr>
        <p:spPr/>
        <p:txBody>
          <a:bodyPr/>
          <a:lstStyle/>
          <a:p>
            <a:r>
              <a:rPr lang="en-GB" dirty="0"/>
              <a:t>API Management roadmap</a:t>
            </a:r>
          </a:p>
        </p:txBody>
      </p:sp>
      <p:sp>
        <p:nvSpPr>
          <p:cNvPr id="6" name="Text Placeholder 5">
            <a:extLst>
              <a:ext uri="{FF2B5EF4-FFF2-40B4-BE49-F238E27FC236}">
                <a16:creationId xmlns:a16="http://schemas.microsoft.com/office/drawing/2014/main" id="{C54A9319-348C-4EC8-8108-142E1C815AB7}"/>
              </a:ext>
            </a:extLst>
          </p:cNvPr>
          <p:cNvSpPr>
            <a:spLocks noGrp="1"/>
          </p:cNvSpPr>
          <p:nvPr>
            <p:ph type="body" sz="quarter" idx="10"/>
          </p:nvPr>
        </p:nvSpPr>
        <p:spPr>
          <a:xfrm>
            <a:off x="584200" y="1437481"/>
            <a:ext cx="5212080" cy="3016210"/>
          </a:xfrm>
        </p:spPr>
        <p:txBody>
          <a:bodyPr/>
          <a:lstStyle/>
          <a:p>
            <a:r>
              <a:rPr lang="en-GB" dirty="0"/>
              <a:t>Summer-</a:t>
            </a:r>
            <a:r>
              <a:rPr lang="en-GB" dirty="0" err="1"/>
              <a:t>ish</a:t>
            </a:r>
            <a:endParaRPr lang="en-GB" dirty="0"/>
          </a:p>
          <a:p>
            <a:pPr lvl="1"/>
            <a:r>
              <a:rPr lang="en-GB" dirty="0"/>
              <a:t>Full support for ARM templates</a:t>
            </a:r>
          </a:p>
          <a:p>
            <a:pPr lvl="1"/>
            <a:r>
              <a:rPr lang="en-GB" dirty="0"/>
              <a:t>Capacity metric in Azure Monitor</a:t>
            </a:r>
          </a:p>
          <a:p>
            <a:pPr lvl="1"/>
            <a:r>
              <a:rPr lang="en-GB" dirty="0"/>
              <a:t>Release notification in Azure portal</a:t>
            </a:r>
          </a:p>
          <a:p>
            <a:pPr lvl="1"/>
            <a:r>
              <a:rPr lang="en-GB" dirty="0"/>
              <a:t>Power BI solution template</a:t>
            </a:r>
          </a:p>
          <a:p>
            <a:pPr lvl="1"/>
            <a:r>
              <a:rPr lang="en-GB" dirty="0"/>
              <a:t>Documentation improvements</a:t>
            </a:r>
          </a:p>
          <a:p>
            <a:pPr lvl="1"/>
            <a:r>
              <a:rPr lang="en-GB" dirty="0"/>
              <a:t>Implementation guidance</a:t>
            </a:r>
          </a:p>
          <a:p>
            <a:pPr lvl="1"/>
            <a:r>
              <a:rPr lang="en-GB" dirty="0"/>
              <a:t>Analytics in Azure portal</a:t>
            </a:r>
          </a:p>
        </p:txBody>
      </p:sp>
      <p:sp>
        <p:nvSpPr>
          <p:cNvPr id="7" name="Text Placeholder 6">
            <a:extLst>
              <a:ext uri="{FF2B5EF4-FFF2-40B4-BE49-F238E27FC236}">
                <a16:creationId xmlns:a16="http://schemas.microsoft.com/office/drawing/2014/main" id="{B3A10D5C-AB7D-4A28-910E-0F8ED436F334}"/>
              </a:ext>
            </a:extLst>
          </p:cNvPr>
          <p:cNvSpPr>
            <a:spLocks noGrp="1"/>
          </p:cNvSpPr>
          <p:nvPr>
            <p:ph type="body" sz="quarter" idx="11"/>
          </p:nvPr>
        </p:nvSpPr>
        <p:spPr>
          <a:xfrm>
            <a:off x="6389914" y="1437481"/>
            <a:ext cx="5212080" cy="3385542"/>
          </a:xfrm>
        </p:spPr>
        <p:txBody>
          <a:bodyPr/>
          <a:lstStyle/>
          <a:p>
            <a:r>
              <a:rPr lang="en-GB" dirty="0"/>
              <a:t>Fall-</a:t>
            </a:r>
            <a:r>
              <a:rPr lang="en-GB" dirty="0" err="1"/>
              <a:t>ish</a:t>
            </a:r>
            <a:endParaRPr lang="en-GB" dirty="0"/>
          </a:p>
          <a:p>
            <a:pPr lvl="1"/>
            <a:r>
              <a:rPr lang="en-GB" dirty="0"/>
              <a:t>“Enterprise API </a:t>
            </a:r>
            <a:r>
              <a:rPr lang="en-GB" dirty="0" err="1"/>
              <a:t>catalog</a:t>
            </a:r>
            <a:r>
              <a:rPr lang="en-GB" dirty="0"/>
              <a:t>”</a:t>
            </a:r>
          </a:p>
          <a:p>
            <a:pPr lvl="1"/>
            <a:r>
              <a:rPr lang="en-GB" dirty="0"/>
              <a:t>Key Vault integration</a:t>
            </a:r>
          </a:p>
          <a:p>
            <a:pPr lvl="1"/>
            <a:r>
              <a:rPr lang="en-GB" dirty="0"/>
              <a:t>App Insights integration</a:t>
            </a:r>
          </a:p>
          <a:p>
            <a:pPr lvl="1"/>
            <a:r>
              <a:rPr lang="en-GB" dirty="0"/>
              <a:t>Payload validation</a:t>
            </a:r>
          </a:p>
          <a:p>
            <a:pPr lvl="1"/>
            <a:r>
              <a:rPr lang="en-GB" dirty="0"/>
              <a:t>Improved policy authoring</a:t>
            </a:r>
          </a:p>
          <a:p>
            <a:pPr lvl="1"/>
            <a:r>
              <a:rPr lang="en-GB" dirty="0"/>
              <a:t>Anomaly detection via ML</a:t>
            </a:r>
          </a:p>
          <a:p>
            <a:pPr lvl="1"/>
            <a:r>
              <a:rPr lang="en-GB" dirty="0"/>
              <a:t>Open API Specification v3</a:t>
            </a:r>
          </a:p>
          <a:p>
            <a:pPr lvl="1"/>
            <a:r>
              <a:rPr lang="en-GB" dirty="0"/>
              <a:t>China and US Government regions</a:t>
            </a:r>
          </a:p>
        </p:txBody>
      </p:sp>
      <p:sp>
        <p:nvSpPr>
          <p:cNvPr id="10" name="TextBox 9">
            <a:extLst>
              <a:ext uri="{FF2B5EF4-FFF2-40B4-BE49-F238E27FC236}">
                <a16:creationId xmlns:a16="http://schemas.microsoft.com/office/drawing/2014/main" id="{F0AB7B3E-D853-41BF-AC18-914D6348D23E}"/>
              </a:ext>
            </a:extLst>
          </p:cNvPr>
          <p:cNvSpPr txBox="1"/>
          <p:nvPr/>
        </p:nvSpPr>
        <p:spPr>
          <a:xfrm flipH="1">
            <a:off x="3098798" y="6277689"/>
            <a:ext cx="8978901" cy="246221"/>
          </a:xfrm>
          <a:prstGeom prst="rect">
            <a:avLst/>
          </a:prstGeom>
          <a:noFill/>
        </p:spPr>
        <p:txBody>
          <a:bodyPr wrap="square" lIns="0" tIns="0" rIns="0" bIns="0" rtlCol="0">
            <a:spAutoFit/>
          </a:bodyPr>
          <a:lstStyle/>
          <a:p>
            <a:r>
              <a:rPr lang="en-GB" sz="1600">
                <a:solidFill>
                  <a:srgbClr val="FF0000"/>
                </a:solidFill>
              </a:rPr>
              <a:t>Roadmap provides visibility into our current plans and estimates. It is not an official commitment.</a:t>
            </a:r>
            <a:endParaRPr lang="en-GB" sz="1600" dirty="0" err="1">
              <a:solidFill>
                <a:srgbClr val="FF0000"/>
              </a:solidFill>
            </a:endParaRPr>
          </a:p>
        </p:txBody>
      </p:sp>
    </p:spTree>
    <p:extLst>
      <p:ext uri="{BB962C8B-B14F-4D97-AF65-F5344CB8AC3E}">
        <p14:creationId xmlns:p14="http://schemas.microsoft.com/office/powerpoint/2010/main" val="23813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6265"/>
            <a:ext cx="10515600" cy="823249"/>
          </a:xfrm>
        </p:spPr>
        <p:txBody>
          <a:bodyPr>
            <a:normAutofit/>
          </a:bodyPr>
          <a:lstStyle/>
          <a:p>
            <a:r>
              <a:rPr lang="en-US" sz="4700" dirty="0">
                <a:latin typeface="Segoe UI Light" panose="020B0502040204020203" pitchFamily="34" charset="0"/>
                <a:cs typeface="Segoe UI Light" panose="020B0502040204020203" pitchFamily="34" charset="0"/>
              </a:rPr>
              <a:t>Stay in touch</a:t>
            </a:r>
          </a:p>
        </p:txBody>
      </p:sp>
      <p:sp>
        <p:nvSpPr>
          <p:cNvPr id="4" name="Rectangle 3"/>
          <p:cNvSpPr/>
          <p:nvPr/>
        </p:nvSpPr>
        <p:spPr bwMode="auto">
          <a:xfrm>
            <a:off x="6000764" y="1917057"/>
            <a:ext cx="5814188" cy="58035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400">
                <a:gradFill>
                  <a:gsLst>
                    <a:gs pos="0">
                      <a:srgbClr val="FFFFFF"/>
                    </a:gs>
                    <a:gs pos="100000">
                      <a:srgbClr val="FFFFFF"/>
                    </a:gs>
                  </a:gsLst>
                  <a:lin ang="5400000" scaled="0"/>
                </a:gradFill>
                <a:latin typeface="Segoe UI" charset="0"/>
                <a:ea typeface="Segoe UI" charset="0"/>
                <a:cs typeface="Segoe UI" charset="0"/>
              </a:rPr>
              <a:t>http</a:t>
            </a:r>
            <a:r>
              <a:rPr lang="en-US" sz="2400" dirty="0">
                <a:gradFill>
                  <a:gsLst>
                    <a:gs pos="0">
                      <a:srgbClr val="FFFFFF"/>
                    </a:gs>
                    <a:gs pos="100000">
                      <a:srgbClr val="FFFFFF"/>
                    </a:gs>
                  </a:gsLst>
                  <a:lin ang="5400000" scaled="0"/>
                </a:gradFill>
                <a:latin typeface="Segoe UI" charset="0"/>
                <a:ea typeface="Segoe UI" charset="0"/>
                <a:cs typeface="Segoe UI" charset="0"/>
              </a:rPr>
              <a:t>://</a:t>
            </a:r>
            <a:r>
              <a:rPr lang="en-US" sz="2400" dirty="0" err="1">
                <a:gradFill>
                  <a:gsLst>
                    <a:gs pos="0">
                      <a:srgbClr val="FFFFFF"/>
                    </a:gs>
                    <a:gs pos="100000">
                      <a:srgbClr val="FFFFFF"/>
                    </a:gs>
                  </a:gsLst>
                  <a:lin ang="5400000" scaled="0"/>
                </a:gradFill>
                <a:latin typeface="Segoe UI" charset="0"/>
                <a:ea typeface="Segoe UI" charset="0"/>
                <a:cs typeface="Segoe UI" charset="0"/>
              </a:rPr>
              <a:t>aka.ms</a:t>
            </a:r>
            <a:r>
              <a:rPr lang="en-US" sz="2400" dirty="0">
                <a:gradFill>
                  <a:gsLst>
                    <a:gs pos="0">
                      <a:srgbClr val="FFFFFF"/>
                    </a:gs>
                    <a:gs pos="100000">
                      <a:srgbClr val="FFFFFF"/>
                    </a:gs>
                  </a:gsLst>
                  <a:lin ang="5400000" scaled="0"/>
                </a:gradFill>
                <a:latin typeface="Segoe UI" charset="0"/>
                <a:ea typeface="Segoe UI" charset="0"/>
                <a:cs typeface="Segoe UI" charset="0"/>
              </a:rPr>
              <a:t>/</a:t>
            </a:r>
            <a:r>
              <a:rPr lang="en-US" sz="2400" dirty="0" err="1">
                <a:gradFill>
                  <a:gsLst>
                    <a:gs pos="0">
                      <a:srgbClr val="FFFFFF"/>
                    </a:gs>
                    <a:gs pos="100000">
                      <a:srgbClr val="FFFFFF"/>
                    </a:gs>
                  </a:gsLst>
                  <a:lin ang="5400000" scaled="0"/>
                </a:gradFill>
                <a:latin typeface="Segoe UI" charset="0"/>
                <a:ea typeface="Segoe UI" charset="0"/>
                <a:cs typeface="Segoe UI" charset="0"/>
              </a:rPr>
              <a:t>apim</a:t>
            </a:r>
            <a:r>
              <a:rPr lang="en-US" sz="2800" b="1" dirty="0" err="1">
                <a:gradFill>
                  <a:gsLst>
                    <a:gs pos="0">
                      <a:srgbClr val="FFFFFF"/>
                    </a:gs>
                    <a:gs pos="100000">
                      <a:srgbClr val="FFFFFF"/>
                    </a:gs>
                  </a:gsLst>
                  <a:lin ang="5400000" scaled="0"/>
                </a:gradFill>
                <a:latin typeface="Segoe UI" charset="0"/>
                <a:ea typeface="Segoe UI" charset="0"/>
                <a:cs typeface="Segoe UI" charset="0"/>
              </a:rPr>
              <a:t>wish</a:t>
            </a:r>
            <a:endParaRPr lang="en-US" sz="2400" b="1" dirty="0">
              <a:gradFill>
                <a:gsLst>
                  <a:gs pos="0">
                    <a:srgbClr val="FFFFFF"/>
                  </a:gs>
                  <a:gs pos="100000">
                    <a:srgbClr val="FFFFFF"/>
                  </a:gs>
                </a:gsLst>
                <a:lin ang="5400000" scaled="0"/>
              </a:gradFill>
              <a:latin typeface="Segoe UI" charset="0"/>
              <a:ea typeface="Segoe UI" charset="0"/>
              <a:cs typeface="Segoe UI" charset="0"/>
            </a:endParaRPr>
          </a:p>
        </p:txBody>
      </p:sp>
      <p:sp>
        <p:nvSpPr>
          <p:cNvPr id="5" name="Rectangle 4"/>
          <p:cNvSpPr/>
          <p:nvPr/>
        </p:nvSpPr>
        <p:spPr bwMode="auto">
          <a:xfrm>
            <a:off x="6000763" y="2629450"/>
            <a:ext cx="5814188" cy="593166"/>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400">
                <a:gradFill>
                  <a:gsLst>
                    <a:gs pos="0">
                      <a:srgbClr val="FFFFFF"/>
                    </a:gs>
                    <a:gs pos="100000">
                      <a:srgbClr val="FFFFFF"/>
                    </a:gs>
                  </a:gsLst>
                  <a:lin ang="5400000" scaled="0"/>
                </a:gradFill>
                <a:latin typeface="Segoe UI" charset="0"/>
                <a:ea typeface="Segoe UI" charset="0"/>
                <a:cs typeface="Segoe UI" charset="0"/>
              </a:rPr>
              <a:t>http</a:t>
            </a:r>
            <a:r>
              <a:rPr lang="en-US" sz="2400" dirty="0">
                <a:gradFill>
                  <a:gsLst>
                    <a:gs pos="0">
                      <a:srgbClr val="FFFFFF"/>
                    </a:gs>
                    <a:gs pos="100000">
                      <a:srgbClr val="FFFFFF"/>
                    </a:gs>
                  </a:gsLst>
                  <a:lin ang="5400000" scaled="0"/>
                </a:gradFill>
                <a:latin typeface="Segoe UI" charset="0"/>
                <a:ea typeface="Segoe UI" charset="0"/>
                <a:cs typeface="Segoe UI" charset="0"/>
              </a:rPr>
              <a:t>://</a:t>
            </a:r>
            <a:r>
              <a:rPr lang="en-US" sz="2400" dirty="0" err="1">
                <a:gradFill>
                  <a:gsLst>
                    <a:gs pos="0">
                      <a:srgbClr val="FFFFFF"/>
                    </a:gs>
                    <a:gs pos="100000">
                      <a:srgbClr val="FFFFFF"/>
                    </a:gs>
                  </a:gsLst>
                  <a:lin ang="5400000" scaled="0"/>
                </a:gradFill>
                <a:latin typeface="Segoe UI" charset="0"/>
                <a:ea typeface="Segoe UI" charset="0"/>
                <a:cs typeface="Segoe UI" charset="0"/>
              </a:rPr>
              <a:t>aka.ms</a:t>
            </a:r>
            <a:r>
              <a:rPr lang="en-US" sz="2400" dirty="0">
                <a:gradFill>
                  <a:gsLst>
                    <a:gs pos="0">
                      <a:srgbClr val="FFFFFF"/>
                    </a:gs>
                    <a:gs pos="100000">
                      <a:srgbClr val="FFFFFF"/>
                    </a:gs>
                  </a:gsLst>
                  <a:lin ang="5400000" scaled="0"/>
                </a:gradFill>
                <a:latin typeface="Segoe UI" charset="0"/>
                <a:ea typeface="Segoe UI" charset="0"/>
                <a:cs typeface="Segoe UI" charset="0"/>
              </a:rPr>
              <a:t>/</a:t>
            </a:r>
            <a:r>
              <a:rPr lang="en-US" sz="2400" dirty="0" err="1">
                <a:gradFill>
                  <a:gsLst>
                    <a:gs pos="0">
                      <a:srgbClr val="FFFFFF"/>
                    </a:gs>
                    <a:gs pos="100000">
                      <a:srgbClr val="FFFFFF"/>
                    </a:gs>
                  </a:gsLst>
                  <a:lin ang="5400000" scaled="0"/>
                </a:gradFill>
                <a:latin typeface="Segoe UI" charset="0"/>
                <a:ea typeface="Segoe UI" charset="0"/>
                <a:cs typeface="Segoe UI" charset="0"/>
              </a:rPr>
              <a:t>apim</a:t>
            </a:r>
            <a:r>
              <a:rPr lang="en-US" sz="2800" b="1" dirty="0" err="1">
                <a:gradFill>
                  <a:gsLst>
                    <a:gs pos="0">
                      <a:srgbClr val="FFFFFF"/>
                    </a:gs>
                    <a:gs pos="100000">
                      <a:srgbClr val="FFFFFF"/>
                    </a:gs>
                  </a:gsLst>
                  <a:lin ang="5400000" scaled="0"/>
                </a:gradFill>
                <a:latin typeface="Segoe UI" charset="0"/>
                <a:ea typeface="Segoe UI" charset="0"/>
                <a:cs typeface="Segoe UI" charset="0"/>
              </a:rPr>
              <a:t>roadmap</a:t>
            </a:r>
            <a:endParaRPr lang="en-US" sz="2400" b="1" dirty="0">
              <a:gradFill>
                <a:gsLst>
                  <a:gs pos="0">
                    <a:srgbClr val="FFFFFF"/>
                  </a:gs>
                  <a:gs pos="100000">
                    <a:srgbClr val="FFFFFF"/>
                  </a:gs>
                </a:gsLst>
                <a:lin ang="5400000" scaled="0"/>
              </a:gradFill>
              <a:latin typeface="Segoe UI" charset="0"/>
              <a:ea typeface="Segoe UI" charset="0"/>
              <a:cs typeface="Segoe UI" charset="0"/>
            </a:endParaRPr>
          </a:p>
        </p:txBody>
      </p:sp>
      <p:sp>
        <p:nvSpPr>
          <p:cNvPr id="6" name="Rectangle 5"/>
          <p:cNvSpPr/>
          <p:nvPr/>
        </p:nvSpPr>
        <p:spPr bwMode="auto">
          <a:xfrm>
            <a:off x="6000762" y="3348909"/>
            <a:ext cx="5814188" cy="586804"/>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charset="0"/>
                <a:ea typeface="Segoe UI" charset="0"/>
                <a:cs typeface="Segoe UI" charset="0"/>
              </a:rPr>
              <a:t>http://</a:t>
            </a:r>
            <a:r>
              <a:rPr lang="en-US" sz="2400" dirty="0" err="1">
                <a:gradFill>
                  <a:gsLst>
                    <a:gs pos="0">
                      <a:srgbClr val="FFFFFF"/>
                    </a:gs>
                    <a:gs pos="100000">
                      <a:srgbClr val="FFFFFF"/>
                    </a:gs>
                  </a:gsLst>
                  <a:lin ang="5400000" scaled="0"/>
                </a:gradFill>
                <a:latin typeface="Segoe UI" charset="0"/>
                <a:ea typeface="Segoe UI" charset="0"/>
                <a:cs typeface="Segoe UI" charset="0"/>
              </a:rPr>
              <a:t>aka.ms</a:t>
            </a:r>
            <a:r>
              <a:rPr lang="en-US" sz="2400" dirty="0">
                <a:gradFill>
                  <a:gsLst>
                    <a:gs pos="0">
                      <a:srgbClr val="FFFFFF"/>
                    </a:gs>
                    <a:gs pos="100000">
                      <a:srgbClr val="FFFFFF"/>
                    </a:gs>
                  </a:gsLst>
                  <a:lin ang="5400000" scaled="0"/>
                </a:gradFill>
                <a:latin typeface="Segoe UI" charset="0"/>
                <a:ea typeface="Segoe UI" charset="0"/>
                <a:cs typeface="Segoe UI" charset="0"/>
              </a:rPr>
              <a:t>/</a:t>
            </a:r>
            <a:r>
              <a:rPr lang="en-US" sz="2400" dirty="0" err="1">
                <a:gradFill>
                  <a:gsLst>
                    <a:gs pos="0">
                      <a:srgbClr val="FFFFFF"/>
                    </a:gs>
                    <a:gs pos="100000">
                      <a:srgbClr val="FFFFFF"/>
                    </a:gs>
                  </a:gsLst>
                  <a:lin ang="5400000" scaled="0"/>
                </a:gradFill>
                <a:latin typeface="Segoe UI" charset="0"/>
                <a:ea typeface="Segoe UI" charset="0"/>
                <a:cs typeface="Segoe UI" charset="0"/>
              </a:rPr>
              <a:t>apim</a:t>
            </a:r>
            <a:r>
              <a:rPr lang="en-US" sz="2800" b="1" dirty="0" err="1">
                <a:gradFill>
                  <a:gsLst>
                    <a:gs pos="0">
                      <a:srgbClr val="FFFFFF"/>
                    </a:gs>
                    <a:gs pos="100000">
                      <a:srgbClr val="FFFFFF"/>
                    </a:gs>
                  </a:gsLst>
                  <a:lin ang="5400000" scaled="0"/>
                </a:gradFill>
                <a:latin typeface="Segoe UI" charset="0"/>
                <a:ea typeface="Segoe UI" charset="0"/>
                <a:cs typeface="Segoe UI" charset="0"/>
              </a:rPr>
              <a:t>blog</a:t>
            </a:r>
            <a:endParaRPr lang="en-US" sz="2400" b="1" dirty="0">
              <a:gradFill>
                <a:gsLst>
                  <a:gs pos="0">
                    <a:srgbClr val="FFFFFF"/>
                  </a:gs>
                  <a:gs pos="100000">
                    <a:srgbClr val="FFFFFF"/>
                  </a:gs>
                </a:gsLst>
                <a:lin ang="5400000" scaled="0"/>
              </a:gradFill>
              <a:latin typeface="Segoe UI" charset="0"/>
              <a:ea typeface="Segoe UI" charset="0"/>
              <a:cs typeface="Segoe UI" charset="0"/>
            </a:endParaRPr>
          </a:p>
        </p:txBody>
      </p:sp>
      <p:sp>
        <p:nvSpPr>
          <p:cNvPr id="7" name="Rectangle 6"/>
          <p:cNvSpPr/>
          <p:nvPr/>
        </p:nvSpPr>
        <p:spPr bwMode="auto">
          <a:xfrm>
            <a:off x="6000762" y="4049283"/>
            <a:ext cx="5814188" cy="593166"/>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charset="0"/>
                <a:ea typeface="Segoe UI" charset="0"/>
                <a:cs typeface="Segoe UI" charset="0"/>
              </a:rPr>
              <a:t>http://</a:t>
            </a:r>
            <a:r>
              <a:rPr lang="en-US" sz="2400" dirty="0" err="1">
                <a:gradFill>
                  <a:gsLst>
                    <a:gs pos="0">
                      <a:srgbClr val="FFFFFF"/>
                    </a:gs>
                    <a:gs pos="100000">
                      <a:srgbClr val="FFFFFF"/>
                    </a:gs>
                  </a:gsLst>
                  <a:lin ang="5400000" scaled="0"/>
                </a:gradFill>
                <a:latin typeface="Segoe UI" charset="0"/>
                <a:ea typeface="Segoe UI" charset="0"/>
                <a:cs typeface="Segoe UI" charset="0"/>
              </a:rPr>
              <a:t>aka.ms</a:t>
            </a:r>
            <a:r>
              <a:rPr lang="en-US" sz="2400" dirty="0">
                <a:gradFill>
                  <a:gsLst>
                    <a:gs pos="0">
                      <a:srgbClr val="FFFFFF"/>
                    </a:gs>
                    <a:gs pos="100000">
                      <a:srgbClr val="FFFFFF"/>
                    </a:gs>
                  </a:gsLst>
                  <a:lin ang="5400000" scaled="0"/>
                </a:gradFill>
                <a:latin typeface="Segoe UI" charset="0"/>
                <a:ea typeface="Segoe UI" charset="0"/>
                <a:cs typeface="Segoe UI" charset="0"/>
              </a:rPr>
              <a:t>/</a:t>
            </a:r>
            <a:r>
              <a:rPr lang="en-US" sz="2400" dirty="0" err="1">
                <a:gradFill>
                  <a:gsLst>
                    <a:gs pos="0">
                      <a:srgbClr val="FFFFFF"/>
                    </a:gs>
                    <a:gs pos="100000">
                      <a:srgbClr val="FFFFFF"/>
                    </a:gs>
                  </a:gsLst>
                  <a:lin ang="5400000" scaled="0"/>
                </a:gradFill>
                <a:latin typeface="Segoe UI" charset="0"/>
                <a:ea typeface="Segoe UI" charset="0"/>
                <a:cs typeface="Segoe UI" charset="0"/>
              </a:rPr>
              <a:t>apim</a:t>
            </a:r>
            <a:r>
              <a:rPr lang="en-US" sz="2800" b="1" dirty="0" err="1">
                <a:gradFill>
                  <a:gsLst>
                    <a:gs pos="0">
                      <a:srgbClr val="FFFFFF"/>
                    </a:gs>
                    <a:gs pos="100000">
                      <a:srgbClr val="FFFFFF"/>
                    </a:gs>
                  </a:gsLst>
                  <a:lin ang="5400000" scaled="0"/>
                </a:gradFill>
                <a:latin typeface="Segoe UI" charset="0"/>
                <a:ea typeface="Segoe UI" charset="0"/>
                <a:cs typeface="Segoe UI" charset="0"/>
              </a:rPr>
              <a:t>policyexamples</a:t>
            </a:r>
            <a:endParaRPr lang="en-US" sz="2400" b="1" dirty="0">
              <a:gradFill>
                <a:gsLst>
                  <a:gs pos="0">
                    <a:srgbClr val="FFFFFF"/>
                  </a:gs>
                  <a:gs pos="100000">
                    <a:srgbClr val="FFFFFF"/>
                  </a:gs>
                </a:gsLst>
                <a:lin ang="5400000" scaled="0"/>
              </a:gradFill>
              <a:latin typeface="Segoe UI" charset="0"/>
              <a:ea typeface="Segoe UI" charset="0"/>
              <a:cs typeface="Segoe UI" charset="0"/>
            </a:endParaRPr>
          </a:p>
        </p:txBody>
      </p:sp>
      <p:sp>
        <p:nvSpPr>
          <p:cNvPr id="8" name="Rectangle 7"/>
          <p:cNvSpPr/>
          <p:nvPr/>
        </p:nvSpPr>
        <p:spPr bwMode="auto">
          <a:xfrm>
            <a:off x="6000762" y="4760233"/>
            <a:ext cx="5814188" cy="593166"/>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charset="0"/>
                <a:ea typeface="Segoe UI" charset="0"/>
                <a:cs typeface="Segoe UI" charset="0"/>
              </a:rPr>
              <a:t>http://</a:t>
            </a:r>
            <a:r>
              <a:rPr lang="en-US" sz="2400" dirty="0" err="1">
                <a:gradFill>
                  <a:gsLst>
                    <a:gs pos="0">
                      <a:srgbClr val="FFFFFF"/>
                    </a:gs>
                    <a:gs pos="100000">
                      <a:srgbClr val="FFFFFF"/>
                    </a:gs>
                  </a:gsLst>
                  <a:lin ang="5400000" scaled="0"/>
                </a:gradFill>
                <a:latin typeface="Segoe UI" charset="0"/>
                <a:ea typeface="Segoe UI" charset="0"/>
                <a:cs typeface="Segoe UI" charset="0"/>
              </a:rPr>
              <a:t>aka.ms</a:t>
            </a:r>
            <a:r>
              <a:rPr lang="en-US" sz="2400" dirty="0">
                <a:gradFill>
                  <a:gsLst>
                    <a:gs pos="0">
                      <a:srgbClr val="FFFFFF"/>
                    </a:gs>
                    <a:gs pos="100000">
                      <a:srgbClr val="FFFFFF"/>
                    </a:gs>
                  </a:gsLst>
                  <a:lin ang="5400000" scaled="0"/>
                </a:gradFill>
                <a:latin typeface="Segoe UI" charset="0"/>
                <a:ea typeface="Segoe UI" charset="0"/>
                <a:cs typeface="Segoe UI" charset="0"/>
              </a:rPr>
              <a:t>/</a:t>
            </a:r>
            <a:r>
              <a:rPr lang="en-US" sz="2800" b="1" dirty="0" err="1">
                <a:gradFill>
                  <a:gsLst>
                    <a:gs pos="0">
                      <a:srgbClr val="FFFFFF"/>
                    </a:gs>
                    <a:gs pos="100000">
                      <a:srgbClr val="FFFFFF"/>
                    </a:gs>
                  </a:gsLst>
                  <a:lin ang="5400000" scaled="0"/>
                </a:gradFill>
                <a:latin typeface="Segoe UI" charset="0"/>
                <a:ea typeface="Segoe UI" charset="0"/>
                <a:cs typeface="Segoe UI" charset="0"/>
              </a:rPr>
              <a:t>cadlabs</a:t>
            </a:r>
            <a:endParaRPr lang="en-US" sz="2800" b="1" dirty="0">
              <a:gradFill>
                <a:gsLst>
                  <a:gs pos="0">
                    <a:srgbClr val="FFFFFF"/>
                  </a:gs>
                  <a:gs pos="100000">
                    <a:srgbClr val="FFFFFF"/>
                  </a:gs>
                </a:gsLst>
                <a:lin ang="5400000" scaled="0"/>
              </a:gradFill>
              <a:latin typeface="Segoe UI" charset="0"/>
              <a:ea typeface="Segoe UI" charset="0"/>
              <a:cs typeface="Segoe UI" charset="0"/>
            </a:endParaRPr>
          </a:p>
        </p:txBody>
      </p:sp>
      <p:sp>
        <p:nvSpPr>
          <p:cNvPr id="9" name="Rectangle 8"/>
          <p:cNvSpPr/>
          <p:nvPr/>
        </p:nvSpPr>
        <p:spPr bwMode="auto">
          <a:xfrm>
            <a:off x="6000764" y="1201184"/>
            <a:ext cx="5814188" cy="58289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charset="0"/>
                <a:ea typeface="Segoe UI" charset="0"/>
                <a:cs typeface="Segoe UI" charset="0"/>
              </a:rPr>
              <a:t>http://aka.ms/</a:t>
            </a:r>
            <a:r>
              <a:rPr lang="en-US" sz="2800" b="1" dirty="0">
                <a:gradFill>
                  <a:gsLst>
                    <a:gs pos="0">
                      <a:srgbClr val="FFFFFF"/>
                    </a:gs>
                    <a:gs pos="100000">
                      <a:srgbClr val="FFFFFF"/>
                    </a:gs>
                  </a:gsLst>
                  <a:lin ang="5400000" scaled="0"/>
                </a:gradFill>
                <a:latin typeface="Segoe UI" charset="0"/>
                <a:ea typeface="Segoe UI" charset="0"/>
                <a:cs typeface="Segoe UI" charset="0"/>
              </a:rPr>
              <a:t>askapim</a:t>
            </a:r>
            <a:endParaRPr lang="en-US" sz="2400" b="1" dirty="0">
              <a:gradFill>
                <a:gsLst>
                  <a:gs pos="0">
                    <a:srgbClr val="FFFFFF"/>
                  </a:gs>
                  <a:gs pos="100000">
                    <a:srgbClr val="FFFFFF"/>
                  </a:gs>
                </a:gsLst>
                <a:lin ang="5400000" scaled="0"/>
              </a:gradFill>
              <a:latin typeface="Segoe UI" charset="0"/>
              <a:ea typeface="Segoe UI" charset="0"/>
              <a:cs typeface="Segoe UI" charset="0"/>
            </a:endParaRPr>
          </a:p>
        </p:txBody>
      </p:sp>
      <p:sp>
        <p:nvSpPr>
          <p:cNvPr id="10" name="Rectangle 9"/>
          <p:cNvSpPr/>
          <p:nvPr/>
        </p:nvSpPr>
        <p:spPr bwMode="auto">
          <a:xfrm>
            <a:off x="282972" y="1197513"/>
            <a:ext cx="5717792" cy="593166"/>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dirty="0">
                <a:gradFill>
                  <a:gsLst>
                    <a:gs pos="0">
                      <a:srgbClr val="FFFFFF"/>
                    </a:gs>
                    <a:gs pos="100000">
                      <a:srgbClr val="FFFFFF"/>
                    </a:gs>
                  </a:gsLst>
                  <a:lin ang="5400000" scaled="0"/>
                </a:gradFill>
                <a:latin typeface="Segoe UI" charset="0"/>
                <a:ea typeface="Segoe UI" charset="0"/>
                <a:cs typeface="Segoe UI" charset="0"/>
              </a:rPr>
              <a:t>Questions, content, battle cards</a:t>
            </a:r>
            <a:endParaRPr lang="en-US" b="1" dirty="0">
              <a:gradFill>
                <a:gsLst>
                  <a:gs pos="0">
                    <a:srgbClr val="FFFFFF"/>
                  </a:gs>
                  <a:gs pos="100000">
                    <a:srgbClr val="FFFFFF"/>
                  </a:gs>
                </a:gsLst>
                <a:lin ang="5400000" scaled="0"/>
              </a:gradFill>
              <a:latin typeface="Segoe UI" charset="0"/>
              <a:ea typeface="Segoe UI" charset="0"/>
              <a:cs typeface="Segoe UI" charset="0"/>
            </a:endParaRPr>
          </a:p>
        </p:txBody>
      </p:sp>
      <p:sp>
        <p:nvSpPr>
          <p:cNvPr id="11" name="Rectangle 10"/>
          <p:cNvSpPr/>
          <p:nvPr/>
        </p:nvSpPr>
        <p:spPr bwMode="auto">
          <a:xfrm>
            <a:off x="282972" y="1913387"/>
            <a:ext cx="5717792" cy="593166"/>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a:gradFill>
                  <a:gsLst>
                    <a:gs pos="0">
                      <a:srgbClr val="FFFFFF"/>
                    </a:gs>
                    <a:gs pos="100000">
                      <a:srgbClr val="FFFFFF"/>
                    </a:gs>
                  </a:gsLst>
                  <a:lin ang="5400000" scaled="0"/>
                </a:gradFill>
                <a:latin typeface="Segoe UI" charset="0"/>
                <a:ea typeface="Segoe UI" charset="0"/>
                <a:cs typeface="Segoe UI" charset="0"/>
              </a:rPr>
              <a:t>Feature requests</a:t>
            </a:r>
            <a:endParaRPr lang="en-US" b="1" dirty="0">
              <a:gradFill>
                <a:gsLst>
                  <a:gs pos="0">
                    <a:srgbClr val="FFFFFF"/>
                  </a:gs>
                  <a:gs pos="100000">
                    <a:srgbClr val="FFFFFF"/>
                  </a:gs>
                </a:gsLst>
                <a:lin ang="5400000" scaled="0"/>
              </a:gradFill>
              <a:latin typeface="Segoe UI" charset="0"/>
              <a:ea typeface="Segoe UI" charset="0"/>
              <a:cs typeface="Segoe UI" charset="0"/>
            </a:endParaRPr>
          </a:p>
        </p:txBody>
      </p:sp>
      <p:sp>
        <p:nvSpPr>
          <p:cNvPr id="12" name="Rectangle 11"/>
          <p:cNvSpPr/>
          <p:nvPr/>
        </p:nvSpPr>
        <p:spPr bwMode="auto">
          <a:xfrm>
            <a:off x="282972" y="2635810"/>
            <a:ext cx="5717792" cy="593166"/>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dirty="0">
                <a:gradFill>
                  <a:gsLst>
                    <a:gs pos="0">
                      <a:srgbClr val="FFFFFF"/>
                    </a:gs>
                    <a:gs pos="100000">
                      <a:srgbClr val="FFFFFF"/>
                    </a:gs>
                  </a:gsLst>
                  <a:lin ang="5400000" scaled="0"/>
                </a:gradFill>
                <a:latin typeface="Segoe UI" charset="0"/>
                <a:ea typeface="Segoe UI" charset="0"/>
                <a:cs typeface="Segoe UI" charset="0"/>
              </a:rPr>
              <a:t>(The) Product roadmap</a:t>
            </a:r>
            <a:endParaRPr lang="en-US" b="1" dirty="0">
              <a:gradFill>
                <a:gsLst>
                  <a:gs pos="0">
                    <a:srgbClr val="FFFFFF"/>
                  </a:gs>
                  <a:gs pos="100000">
                    <a:srgbClr val="FFFFFF"/>
                  </a:gs>
                </a:gsLst>
                <a:lin ang="5400000" scaled="0"/>
              </a:gradFill>
              <a:latin typeface="Segoe UI" charset="0"/>
              <a:ea typeface="Segoe UI" charset="0"/>
              <a:cs typeface="Segoe UI" charset="0"/>
            </a:endParaRPr>
          </a:p>
        </p:txBody>
      </p:sp>
      <p:sp>
        <p:nvSpPr>
          <p:cNvPr id="13" name="Rectangle 12"/>
          <p:cNvSpPr/>
          <p:nvPr/>
        </p:nvSpPr>
        <p:spPr bwMode="auto">
          <a:xfrm>
            <a:off x="282972" y="3342546"/>
            <a:ext cx="5717792" cy="593166"/>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dirty="0">
                <a:gradFill>
                  <a:gsLst>
                    <a:gs pos="0">
                      <a:srgbClr val="FFFFFF"/>
                    </a:gs>
                    <a:gs pos="100000">
                      <a:srgbClr val="FFFFFF"/>
                    </a:gs>
                  </a:gsLst>
                  <a:lin ang="5400000" scaled="0"/>
                </a:gradFill>
                <a:latin typeface="Segoe UI" charset="0"/>
                <a:ea typeface="Segoe UI" charset="0"/>
                <a:cs typeface="Segoe UI" charset="0"/>
              </a:rPr>
              <a:t>Service updates (among other things)</a:t>
            </a:r>
            <a:endParaRPr lang="en-US" b="1" dirty="0">
              <a:gradFill>
                <a:gsLst>
                  <a:gs pos="0">
                    <a:srgbClr val="FFFFFF"/>
                  </a:gs>
                  <a:gs pos="100000">
                    <a:srgbClr val="FFFFFF"/>
                  </a:gs>
                </a:gsLst>
                <a:lin ang="5400000" scaled="0"/>
              </a:gradFill>
              <a:latin typeface="Segoe UI" charset="0"/>
              <a:ea typeface="Segoe UI" charset="0"/>
              <a:cs typeface="Segoe UI" charset="0"/>
            </a:endParaRPr>
          </a:p>
        </p:txBody>
      </p:sp>
      <p:sp>
        <p:nvSpPr>
          <p:cNvPr id="14" name="Rectangle 13"/>
          <p:cNvSpPr/>
          <p:nvPr/>
        </p:nvSpPr>
        <p:spPr bwMode="auto">
          <a:xfrm>
            <a:off x="282972" y="4049282"/>
            <a:ext cx="5717792" cy="593166"/>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dirty="0">
                <a:gradFill>
                  <a:gsLst>
                    <a:gs pos="0">
                      <a:srgbClr val="FFFFFF"/>
                    </a:gs>
                    <a:gs pos="100000">
                      <a:srgbClr val="FFFFFF"/>
                    </a:gs>
                  </a:gsLst>
                  <a:lin ang="5400000" scaled="0"/>
                </a:gradFill>
                <a:latin typeface="Segoe UI" charset="0"/>
                <a:ea typeface="Segoe UI" charset="0"/>
                <a:cs typeface="Segoe UI" charset="0"/>
              </a:rPr>
              <a:t>GitHub repo with sample policies</a:t>
            </a:r>
            <a:endParaRPr lang="en-US" b="1" dirty="0">
              <a:gradFill>
                <a:gsLst>
                  <a:gs pos="0">
                    <a:srgbClr val="FFFFFF"/>
                  </a:gs>
                  <a:gs pos="100000">
                    <a:srgbClr val="FFFFFF"/>
                  </a:gs>
                </a:gsLst>
                <a:lin ang="5400000" scaled="0"/>
              </a:gradFill>
              <a:latin typeface="Segoe UI" charset="0"/>
              <a:ea typeface="Segoe UI" charset="0"/>
              <a:cs typeface="Segoe UI" charset="0"/>
            </a:endParaRPr>
          </a:p>
        </p:txBody>
      </p:sp>
      <p:sp>
        <p:nvSpPr>
          <p:cNvPr id="15" name="Rectangle 14"/>
          <p:cNvSpPr/>
          <p:nvPr/>
        </p:nvSpPr>
        <p:spPr bwMode="auto">
          <a:xfrm>
            <a:off x="282972" y="4760232"/>
            <a:ext cx="5717792" cy="593166"/>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dirty="0">
                <a:gradFill>
                  <a:gsLst>
                    <a:gs pos="0">
                      <a:srgbClr val="FFFFFF"/>
                    </a:gs>
                    <a:gs pos="100000">
                      <a:srgbClr val="FFFFFF"/>
                    </a:gs>
                  </a:gsLst>
                  <a:lin ang="5400000" scaled="0"/>
                </a:gradFill>
                <a:latin typeface="Segoe UI" charset="0"/>
                <a:ea typeface="Segoe UI" charset="0"/>
                <a:cs typeface="Segoe UI" charset="0"/>
              </a:rPr>
              <a:t>Hands-on walkthroughs </a:t>
            </a:r>
            <a:endParaRPr lang="en-US" b="1" dirty="0">
              <a:gradFill>
                <a:gsLst>
                  <a:gs pos="0">
                    <a:srgbClr val="FFFFFF"/>
                  </a:gs>
                  <a:gs pos="100000">
                    <a:srgbClr val="FFFFFF"/>
                  </a:gs>
                </a:gsLst>
                <a:lin ang="5400000" scaled="0"/>
              </a:gradFill>
              <a:latin typeface="Segoe UI" charset="0"/>
              <a:ea typeface="Segoe UI" charset="0"/>
              <a:cs typeface="Segoe UI" charset="0"/>
            </a:endParaRPr>
          </a:p>
        </p:txBody>
      </p:sp>
      <p:sp>
        <p:nvSpPr>
          <p:cNvPr id="16" name="Rectangle 15"/>
          <p:cNvSpPr/>
          <p:nvPr/>
        </p:nvSpPr>
        <p:spPr bwMode="auto">
          <a:xfrm>
            <a:off x="6000761" y="5471182"/>
            <a:ext cx="5814188" cy="593166"/>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charset="0"/>
                <a:ea typeface="Segoe UI" charset="0"/>
                <a:cs typeface="Segoe UI" charset="0"/>
              </a:rPr>
              <a:t>http://</a:t>
            </a:r>
            <a:r>
              <a:rPr lang="en-US" sz="2400" dirty="0" err="1">
                <a:gradFill>
                  <a:gsLst>
                    <a:gs pos="0">
                      <a:srgbClr val="FFFFFF"/>
                    </a:gs>
                    <a:gs pos="100000">
                      <a:srgbClr val="FFFFFF"/>
                    </a:gs>
                  </a:gsLst>
                  <a:lin ang="5400000" scaled="0"/>
                </a:gradFill>
                <a:latin typeface="Segoe UI" charset="0"/>
                <a:ea typeface="Segoe UI" charset="0"/>
                <a:cs typeface="Segoe UI" charset="0"/>
              </a:rPr>
              <a:t>aka.ms</a:t>
            </a:r>
            <a:r>
              <a:rPr lang="en-US" sz="2400" dirty="0">
                <a:gradFill>
                  <a:gsLst>
                    <a:gs pos="0">
                      <a:srgbClr val="FFFFFF"/>
                    </a:gs>
                    <a:gs pos="100000">
                      <a:srgbClr val="FFFFFF"/>
                    </a:gs>
                  </a:gsLst>
                  <a:lin ang="5400000" scaled="0"/>
                </a:gradFill>
                <a:latin typeface="Segoe UI" charset="0"/>
                <a:ea typeface="Segoe UI" charset="0"/>
                <a:cs typeface="Segoe UI" charset="0"/>
              </a:rPr>
              <a:t>/</a:t>
            </a:r>
            <a:r>
              <a:rPr lang="en-US" sz="2800" b="1" dirty="0" err="1">
                <a:gradFill>
                  <a:gsLst>
                    <a:gs pos="0">
                      <a:srgbClr val="FFFFFF"/>
                    </a:gs>
                    <a:gs pos="100000">
                      <a:srgbClr val="FFFFFF"/>
                    </a:gs>
                  </a:gsLst>
                  <a:lin ang="5400000" scaled="0"/>
                </a:gradFill>
                <a:latin typeface="Segoe UI" charset="0"/>
                <a:ea typeface="Segoe UI" charset="0"/>
                <a:cs typeface="Segoe UI" charset="0"/>
              </a:rPr>
              <a:t>apidocs</a:t>
            </a:r>
            <a:endParaRPr lang="en-US" sz="2800" b="1" dirty="0">
              <a:gradFill>
                <a:gsLst>
                  <a:gs pos="0">
                    <a:srgbClr val="FFFFFF"/>
                  </a:gs>
                  <a:gs pos="100000">
                    <a:srgbClr val="FFFFFF"/>
                  </a:gs>
                </a:gsLst>
                <a:lin ang="5400000" scaled="0"/>
              </a:gradFill>
              <a:latin typeface="Segoe UI" charset="0"/>
              <a:ea typeface="Segoe UI" charset="0"/>
              <a:cs typeface="Segoe UI" charset="0"/>
            </a:endParaRPr>
          </a:p>
        </p:txBody>
      </p:sp>
      <p:sp>
        <p:nvSpPr>
          <p:cNvPr id="17" name="Rectangle 16"/>
          <p:cNvSpPr/>
          <p:nvPr/>
        </p:nvSpPr>
        <p:spPr bwMode="auto">
          <a:xfrm>
            <a:off x="282971" y="5471181"/>
            <a:ext cx="5717792" cy="593166"/>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dirty="0">
                <a:gradFill>
                  <a:gsLst>
                    <a:gs pos="0">
                      <a:srgbClr val="FFFFFF"/>
                    </a:gs>
                    <a:gs pos="100000">
                      <a:srgbClr val="FFFFFF"/>
                    </a:gs>
                  </a:gsLst>
                  <a:lin ang="5400000" scaled="0"/>
                </a:gradFill>
                <a:latin typeface="Segoe UI" charset="0"/>
                <a:ea typeface="Segoe UI" charset="0"/>
                <a:cs typeface="Segoe UI" charset="0"/>
              </a:rPr>
              <a:t>Documentation and references</a:t>
            </a:r>
            <a:endParaRPr lang="en-US" b="1" dirty="0">
              <a:gradFill>
                <a:gsLst>
                  <a:gs pos="0">
                    <a:srgbClr val="FFFFFF"/>
                  </a:gs>
                  <a:gs pos="100000">
                    <a:srgbClr val="FFFFFF"/>
                  </a:gs>
                </a:gsLst>
                <a:lin ang="5400000" scaled="0"/>
              </a:gradFill>
              <a:latin typeface="Segoe UI" charset="0"/>
              <a:ea typeface="Segoe UI" charset="0"/>
              <a:cs typeface="Segoe UI" charset="0"/>
            </a:endParaRPr>
          </a:p>
        </p:txBody>
      </p:sp>
    </p:spTree>
    <p:extLst>
      <p:ext uri="{BB962C8B-B14F-4D97-AF65-F5344CB8AC3E}">
        <p14:creationId xmlns:p14="http://schemas.microsoft.com/office/powerpoint/2010/main" val="398959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A3AC0-3B68-46FB-B2E8-774637E54044}"/>
              </a:ext>
            </a:extLst>
          </p:cNvPr>
          <p:cNvSpPr>
            <a:spLocks noGrp="1"/>
          </p:cNvSpPr>
          <p:nvPr>
            <p:ph type="title"/>
          </p:nvPr>
        </p:nvSpPr>
        <p:spPr/>
        <p:txBody>
          <a:bodyPr/>
          <a:lstStyle/>
          <a:p>
            <a:r>
              <a:rPr lang="en-GB" dirty="0"/>
              <a:t>APIs: Internal architecture for the Enterprise</a:t>
            </a:r>
          </a:p>
        </p:txBody>
      </p:sp>
      <p:sp>
        <p:nvSpPr>
          <p:cNvPr id="3" name="Text Placeholder 2">
            <a:extLst>
              <a:ext uri="{FF2B5EF4-FFF2-40B4-BE49-F238E27FC236}">
                <a16:creationId xmlns:a16="http://schemas.microsoft.com/office/drawing/2014/main" id="{2019B42A-F8E2-4F6D-A1A1-A18DF9CE3378}"/>
              </a:ext>
            </a:extLst>
          </p:cNvPr>
          <p:cNvSpPr>
            <a:spLocks noGrp="1"/>
          </p:cNvSpPr>
          <p:nvPr>
            <p:ph type="body" sz="quarter" idx="10"/>
          </p:nvPr>
        </p:nvSpPr>
        <p:spPr>
          <a:xfrm>
            <a:off x="300098" y="1216606"/>
            <a:ext cx="11655078" cy="3016210"/>
          </a:xfrm>
        </p:spPr>
        <p:txBody>
          <a:bodyPr/>
          <a:lstStyle/>
          <a:p>
            <a:r>
              <a:rPr lang="en-GB" dirty="0"/>
              <a:t>Maximise IP Reuse</a:t>
            </a:r>
          </a:p>
          <a:p>
            <a:r>
              <a:rPr lang="en-GB" dirty="0"/>
              <a:t>Accelerate Development</a:t>
            </a:r>
          </a:p>
          <a:p>
            <a:r>
              <a:rPr lang="en-GB" dirty="0"/>
              <a:t>Consistency of Information</a:t>
            </a:r>
          </a:p>
          <a:p>
            <a:r>
              <a:rPr lang="en-GB" dirty="0"/>
              <a:t>Control Access</a:t>
            </a:r>
          </a:p>
          <a:p>
            <a:r>
              <a:rPr lang="en-GB" dirty="0"/>
              <a:t>Intrapreneurship</a:t>
            </a:r>
          </a:p>
          <a:p>
            <a:r>
              <a:rPr lang="en-GB" dirty="0"/>
              <a:t>Inside-out transformation</a:t>
            </a:r>
          </a:p>
        </p:txBody>
      </p:sp>
    </p:spTree>
    <p:extLst>
      <p:ext uri="{BB962C8B-B14F-4D97-AF65-F5344CB8AC3E}">
        <p14:creationId xmlns:p14="http://schemas.microsoft.com/office/powerpoint/2010/main" val="410952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946" y="365560"/>
            <a:ext cx="10514108" cy="553998"/>
          </a:xfrm>
        </p:spPr>
        <p:txBody>
          <a:bodyPr/>
          <a:lstStyle/>
          <a:p>
            <a:r>
              <a:rPr lang="en-US" dirty="0"/>
              <a:t>API using Azure Functions</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946" y="1690934"/>
            <a:ext cx="780180" cy="780180"/>
          </a:xfrm>
        </p:spPr>
      </p:pic>
      <p:pic>
        <p:nvPicPr>
          <p:cNvPr id="9"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577" y="3045189"/>
            <a:ext cx="780180" cy="780180"/>
          </a:xfrm>
          <a:prstGeom prst="rect">
            <a:avLst/>
          </a:prstGeom>
        </p:spPr>
      </p:pic>
      <p:pic>
        <p:nvPicPr>
          <p:cNvPr id="10"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946" y="4368855"/>
            <a:ext cx="780180" cy="780180"/>
          </a:xfrm>
          <a:prstGeom prst="rect">
            <a:avLst/>
          </a:prstGeom>
        </p:spPr>
      </p:pic>
      <p:sp>
        <p:nvSpPr>
          <p:cNvPr id="17" name="TextBox 16"/>
          <p:cNvSpPr txBox="1"/>
          <p:nvPr/>
        </p:nvSpPr>
        <p:spPr>
          <a:xfrm>
            <a:off x="1813838" y="1896385"/>
            <a:ext cx="1241556" cy="36747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Customers</a:t>
            </a:r>
          </a:p>
        </p:txBody>
      </p:sp>
      <p:sp>
        <p:nvSpPr>
          <p:cNvPr id="19" name="TextBox 18"/>
          <p:cNvSpPr txBox="1"/>
          <p:nvPr/>
        </p:nvSpPr>
        <p:spPr>
          <a:xfrm>
            <a:off x="1813839" y="3244360"/>
            <a:ext cx="1174633" cy="374793"/>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Products</a:t>
            </a:r>
          </a:p>
        </p:txBody>
      </p:sp>
      <p:sp>
        <p:nvSpPr>
          <p:cNvPr id="21" name="TextBox 20"/>
          <p:cNvSpPr txBox="1"/>
          <p:nvPr/>
        </p:nvSpPr>
        <p:spPr>
          <a:xfrm>
            <a:off x="1813839" y="4592336"/>
            <a:ext cx="1174633" cy="374793"/>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Orders</a:t>
            </a:r>
          </a:p>
        </p:txBody>
      </p:sp>
      <p:grpSp>
        <p:nvGrpSpPr>
          <p:cNvPr id="50" name="Group 49"/>
          <p:cNvGrpSpPr/>
          <p:nvPr/>
        </p:nvGrpSpPr>
        <p:grpSpPr>
          <a:xfrm>
            <a:off x="8406753" y="2083779"/>
            <a:ext cx="2946301" cy="2695952"/>
            <a:chOff x="8407082" y="2083588"/>
            <a:chExt cx="2946718" cy="2696334"/>
          </a:xfrm>
        </p:grpSpPr>
        <p:pic>
          <p:nvPicPr>
            <p:cNvPr id="35" name="Picture 34"/>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10573510" y="3038855"/>
              <a:ext cx="780290" cy="780290"/>
            </a:xfrm>
            <a:prstGeom prst="rect">
              <a:avLst/>
            </a:prstGeom>
          </p:spPr>
        </p:pic>
        <p:cxnSp>
          <p:nvCxnSpPr>
            <p:cNvPr id="39" name="Connector: Elbow 38"/>
            <p:cNvCxnSpPr>
              <a:stCxn id="35" idx="1"/>
              <a:endCxn id="26" idx="3"/>
            </p:cNvCxnSpPr>
            <p:nvPr/>
          </p:nvCxnSpPr>
          <p:spPr>
            <a:xfrm rot="10800000">
              <a:off x="8407084" y="2083588"/>
              <a:ext cx="2166427" cy="134541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p:cNvCxnSpPr>
              <a:cxnSpLocks/>
              <a:stCxn id="35" idx="1"/>
              <a:endCxn id="30" idx="3"/>
            </p:cNvCxnSpPr>
            <p:nvPr/>
          </p:nvCxnSpPr>
          <p:spPr>
            <a:xfrm rot="10800000" flipV="1">
              <a:off x="8407084" y="3429000"/>
              <a:ext cx="2166427" cy="135092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cxnSpLocks/>
              <a:stCxn id="35" idx="1"/>
              <a:endCxn id="29" idx="3"/>
            </p:cNvCxnSpPr>
            <p:nvPr/>
          </p:nvCxnSpPr>
          <p:spPr>
            <a:xfrm flipH="1">
              <a:off x="8407082" y="3429000"/>
              <a:ext cx="2166428" cy="27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9738324" y="3152039"/>
            <a:ext cx="735995" cy="280678"/>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53535"/>
                </a:solidFill>
                <a:effectLst/>
                <a:uLnTx/>
                <a:uFillTx/>
                <a:latin typeface="Segoe UI Semilight"/>
                <a:ea typeface="+mn-ea"/>
                <a:cs typeface="+mn-cs"/>
              </a:rPr>
              <a:t>API calls</a:t>
            </a:r>
          </a:p>
        </p:txBody>
      </p:sp>
      <p:grpSp>
        <p:nvGrpSpPr>
          <p:cNvPr id="69" name="Group 68"/>
          <p:cNvGrpSpPr/>
          <p:nvPr/>
        </p:nvGrpSpPr>
        <p:grpSpPr>
          <a:xfrm>
            <a:off x="2988473" y="1690933"/>
            <a:ext cx="5418283" cy="3476131"/>
            <a:chOff x="2988031" y="1690686"/>
            <a:chExt cx="5419052" cy="3476624"/>
          </a:xfrm>
        </p:grpSpPr>
        <p:grpSp>
          <p:nvGrpSpPr>
            <p:cNvPr id="31" name="Group 30"/>
            <p:cNvGrpSpPr/>
            <p:nvPr/>
          </p:nvGrpSpPr>
          <p:grpSpPr>
            <a:xfrm>
              <a:off x="4182899" y="1690686"/>
              <a:ext cx="4224184" cy="3476624"/>
              <a:chOff x="5705855" y="1690688"/>
              <a:chExt cx="4224184" cy="3476624"/>
            </a:xfrm>
          </p:grpSpPr>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5855" y="3045137"/>
                <a:ext cx="780290" cy="780290"/>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5855" y="1690688"/>
                <a:ext cx="780290" cy="780290"/>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5855" y="4387022"/>
                <a:ext cx="780290" cy="780290"/>
              </a:xfrm>
              <a:prstGeom prst="rect">
                <a:avLst/>
              </a:prstGeom>
            </p:spPr>
          </p:pic>
          <p:sp>
            <p:nvSpPr>
              <p:cNvPr id="26" name="TextBox 25"/>
              <p:cNvSpPr txBox="1"/>
              <p:nvPr/>
            </p:nvSpPr>
            <p:spPr>
              <a:xfrm>
                <a:off x="6690030" y="1896167"/>
                <a:ext cx="3240009" cy="37484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customers.azurewebsites.net</a:t>
                </a:r>
              </a:p>
            </p:txBody>
          </p:sp>
          <p:sp>
            <p:nvSpPr>
              <p:cNvPr id="29" name="TextBox 28"/>
              <p:cNvSpPr txBox="1"/>
              <p:nvPr/>
            </p:nvSpPr>
            <p:spPr>
              <a:xfrm>
                <a:off x="6690030" y="3244332"/>
                <a:ext cx="3240008" cy="37484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products.azurewebsites.net</a:t>
                </a:r>
              </a:p>
            </p:txBody>
          </p:sp>
          <p:sp>
            <p:nvSpPr>
              <p:cNvPr id="30" name="TextBox 29"/>
              <p:cNvSpPr txBox="1"/>
              <p:nvPr/>
            </p:nvSpPr>
            <p:spPr>
              <a:xfrm>
                <a:off x="6690031" y="4592501"/>
                <a:ext cx="3240008" cy="37484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orders.azurewebsites.net</a:t>
                </a:r>
              </a:p>
            </p:txBody>
          </p:sp>
        </p:grpSp>
        <p:sp>
          <p:nvSpPr>
            <p:cNvPr id="53" name="TextBox 52"/>
            <p:cNvSpPr txBox="1"/>
            <p:nvPr/>
          </p:nvSpPr>
          <p:spPr>
            <a:xfrm>
              <a:off x="3054963" y="1803834"/>
              <a:ext cx="990977" cy="280718"/>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53535"/>
                  </a:solidFill>
                  <a:effectLst/>
                  <a:uLnTx/>
                  <a:uFillTx/>
                  <a:latin typeface="Segoe UI Semilight"/>
                  <a:ea typeface="+mn-ea"/>
                  <a:cs typeface="+mn-cs"/>
                </a:rPr>
                <a:t>deployment</a:t>
              </a:r>
            </a:p>
          </p:txBody>
        </p:sp>
        <p:cxnSp>
          <p:nvCxnSpPr>
            <p:cNvPr id="56" name="Straight Arrow Connector 55"/>
            <p:cNvCxnSpPr>
              <a:cxnSpLocks/>
              <a:stCxn id="17" idx="3"/>
            </p:cNvCxnSpPr>
            <p:nvPr/>
          </p:nvCxnSpPr>
          <p:spPr>
            <a:xfrm flipV="1">
              <a:off x="3054963" y="2074554"/>
              <a:ext cx="1015387" cy="53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cxnSpLocks/>
              <a:stCxn id="19" idx="3"/>
              <a:endCxn id="23" idx="1"/>
            </p:cNvCxnSpPr>
            <p:nvPr/>
          </p:nvCxnSpPr>
          <p:spPr>
            <a:xfrm>
              <a:off x="2988031" y="3431757"/>
              <a:ext cx="1194868" cy="35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cxnSpLocks/>
              <a:stCxn id="21" idx="3"/>
              <a:endCxn id="25" idx="1"/>
            </p:cNvCxnSpPr>
            <p:nvPr/>
          </p:nvCxnSpPr>
          <p:spPr>
            <a:xfrm flipV="1">
              <a:off x="2988031" y="4777165"/>
              <a:ext cx="1194868" cy="27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32" name="Content Placeholder 7">
            <a:extLst>
              <a:ext uri="{FF2B5EF4-FFF2-40B4-BE49-F238E27FC236}">
                <a16:creationId xmlns:a16="http://schemas.microsoft.com/office/drawing/2014/main" id="{D6D5CC90-CEB4-443F-B956-A9861FC66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728" y="1736752"/>
            <a:ext cx="764951" cy="764951"/>
          </a:xfrm>
          <a:prstGeom prst="rect">
            <a:avLst/>
          </a:prstGeom>
        </p:spPr>
      </p:pic>
    </p:spTree>
    <p:extLst>
      <p:ext uri="{BB962C8B-B14F-4D97-AF65-F5344CB8AC3E}">
        <p14:creationId xmlns:p14="http://schemas.microsoft.com/office/powerpoint/2010/main" val="191396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TextBox 32"/>
          <p:cNvSpPr txBox="1"/>
          <p:nvPr/>
        </p:nvSpPr>
        <p:spPr>
          <a:xfrm>
            <a:off x="50353" y="6344240"/>
            <a:ext cx="2781748" cy="3747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solidFill>
                  <a:srgbClr val="FFFFFF"/>
                </a:solidFill>
                <a:effectLst/>
                <a:uLnTx/>
                <a:uFillTx/>
                <a:latin typeface="Segoe UI Semilight"/>
                <a:ea typeface="+mn-ea"/>
                <a:cs typeface="+mn-cs"/>
              </a:rPr>
              <a:t>Function Proxy endpoints</a:t>
            </a:r>
          </a:p>
        </p:txBody>
      </p:sp>
      <p:sp>
        <p:nvSpPr>
          <p:cNvPr id="43" name="TextBox 42"/>
          <p:cNvSpPr txBox="1"/>
          <p:nvPr/>
        </p:nvSpPr>
        <p:spPr>
          <a:xfrm>
            <a:off x="2991290" y="6344240"/>
            <a:ext cx="2119449" cy="369332"/>
          </a:xfrm>
          <a:prstGeom prst="rect">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Function endpoints</a:t>
            </a:r>
          </a:p>
        </p:txBody>
      </p:sp>
      <p:grpSp>
        <p:nvGrpSpPr>
          <p:cNvPr id="3" name="Group 2">
            <a:extLst>
              <a:ext uri="{FF2B5EF4-FFF2-40B4-BE49-F238E27FC236}">
                <a16:creationId xmlns:a16="http://schemas.microsoft.com/office/drawing/2014/main" id="{80DDB1C1-385C-4912-97F7-CA6CFDB59560}"/>
              </a:ext>
            </a:extLst>
          </p:cNvPr>
          <p:cNvGrpSpPr/>
          <p:nvPr/>
        </p:nvGrpSpPr>
        <p:grpSpPr>
          <a:xfrm>
            <a:off x="2122543" y="1133594"/>
            <a:ext cx="8623472" cy="4738997"/>
            <a:chOff x="941443" y="1023413"/>
            <a:chExt cx="8623472" cy="4738997"/>
          </a:xfrm>
        </p:grpSpPr>
        <p:sp>
          <p:nvSpPr>
            <p:cNvPr id="22" name="Rectangle 21"/>
            <p:cNvSpPr/>
            <p:nvPr/>
          </p:nvSpPr>
          <p:spPr>
            <a:xfrm>
              <a:off x="2849136" y="2327072"/>
              <a:ext cx="2751836" cy="2290225"/>
            </a:xfrm>
            <a:prstGeom prst="rect">
              <a:avLst/>
            </a:prstGeom>
            <a:solidFill>
              <a:schemeClr val="bg1">
                <a:lumMod val="95000"/>
              </a:schemeClr>
            </a:solidFill>
            <a:ln>
              <a:solidFill>
                <a:schemeClr val="bg1">
                  <a:lumMod val="85000"/>
                </a:schemeClr>
              </a:solidFill>
            </a:ln>
          </p:spPr>
          <p:style>
            <a:lnRef idx="1">
              <a:schemeClr val="dk1"/>
            </a:lnRef>
            <a:fillRef idx="2">
              <a:schemeClr val="dk1"/>
            </a:fillRef>
            <a:effectRef idx="1">
              <a:schemeClr val="dk1"/>
            </a:effectRef>
            <a:fontRef idx="minor">
              <a:schemeClr val="dk1"/>
            </a:fontRef>
          </p:style>
          <p:txBody>
            <a:bodyPr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light"/>
                  <a:ea typeface="+mn-ea"/>
                  <a:cs typeface="+mn-cs"/>
                </a:rPr>
                <a:t>Function app A</a:t>
              </a:r>
            </a:p>
          </p:txBody>
        </p:sp>
        <p:sp>
          <p:nvSpPr>
            <p:cNvPr id="28" name="Rectangle 27"/>
            <p:cNvSpPr/>
            <p:nvPr/>
          </p:nvSpPr>
          <p:spPr>
            <a:xfrm>
              <a:off x="2627085" y="2832433"/>
              <a:ext cx="1302555" cy="365708"/>
            </a:xfrm>
            <a:prstGeom prst="rect">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1800" dirty="0">
                  <a:solidFill>
                    <a:srgbClr val="FFFFFF"/>
                  </a:solidFill>
                  <a:latin typeface="Segoe UI Semilight"/>
                </a:rPr>
                <a:t>/customers</a:t>
              </a:r>
            </a:p>
          </p:txBody>
        </p:sp>
        <p:sp>
          <p:nvSpPr>
            <p:cNvPr id="38" name="Rectangle 37"/>
            <p:cNvSpPr/>
            <p:nvPr/>
          </p:nvSpPr>
          <p:spPr>
            <a:xfrm>
              <a:off x="6813079" y="1023413"/>
              <a:ext cx="2751836" cy="2290225"/>
            </a:xfrm>
            <a:prstGeom prst="rect">
              <a:avLst/>
            </a:prstGeom>
            <a:solidFill>
              <a:schemeClr val="bg1">
                <a:lumMod val="95000"/>
              </a:schemeClr>
            </a:solidFill>
            <a:ln>
              <a:solidFill>
                <a:schemeClr val="bg1">
                  <a:lumMod val="85000"/>
                </a:schemeClr>
              </a:solidFill>
            </a:ln>
          </p:spPr>
          <p:style>
            <a:lnRef idx="1">
              <a:schemeClr val="dk1"/>
            </a:lnRef>
            <a:fillRef idx="2">
              <a:schemeClr val="dk1"/>
            </a:fillRef>
            <a:effectRef idx="1">
              <a:schemeClr val="dk1"/>
            </a:effectRef>
            <a:fontRef idx="minor">
              <a:schemeClr val="dk1"/>
            </a:fontRef>
          </p:style>
          <p:txBody>
            <a:bodyPr rtlCol="0" anchor="t"/>
            <a:lstStyle/>
            <a:p>
              <a:r>
                <a:rPr lang="en-US" sz="1400">
                  <a:solidFill>
                    <a:schemeClr val="tx1"/>
                  </a:solidFill>
                  <a:latin typeface="Segoe UI Semilight"/>
                </a:rPr>
                <a:t>Function app B</a:t>
              </a:r>
            </a:p>
          </p:txBody>
        </p:sp>
        <p:sp>
          <p:nvSpPr>
            <p:cNvPr id="44" name="Rectangle 43"/>
            <p:cNvSpPr/>
            <p:nvPr/>
          </p:nvSpPr>
          <p:spPr>
            <a:xfrm>
              <a:off x="6588724" y="2082712"/>
              <a:ext cx="1243408" cy="365708"/>
            </a:xfrm>
            <a:prstGeom prst="rect">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1800" dirty="0">
                  <a:solidFill>
                    <a:srgbClr val="FFFFFF"/>
                  </a:solidFill>
                  <a:latin typeface="Segoe UI Semilight"/>
                </a:rPr>
                <a:t>/products</a:t>
              </a:r>
            </a:p>
          </p:txBody>
        </p:sp>
        <p:sp>
          <p:nvSpPr>
            <p:cNvPr id="19" name="Rectangle 18"/>
            <p:cNvSpPr/>
            <p:nvPr/>
          </p:nvSpPr>
          <p:spPr>
            <a:xfrm>
              <a:off x="6813079" y="3472185"/>
              <a:ext cx="2751836" cy="2290225"/>
            </a:xfrm>
            <a:prstGeom prst="rect">
              <a:avLst/>
            </a:prstGeom>
            <a:solidFill>
              <a:schemeClr val="bg1">
                <a:lumMod val="95000"/>
              </a:schemeClr>
            </a:solidFill>
            <a:ln>
              <a:solidFill>
                <a:schemeClr val="bg1">
                  <a:lumMod val="85000"/>
                </a:schemeClr>
              </a:solidFill>
            </a:ln>
          </p:spPr>
          <p:style>
            <a:lnRef idx="1">
              <a:schemeClr val="dk1"/>
            </a:lnRef>
            <a:fillRef idx="2">
              <a:schemeClr val="dk1"/>
            </a:fillRef>
            <a:effectRef idx="1">
              <a:schemeClr val="dk1"/>
            </a:effectRef>
            <a:fontRef idx="minor">
              <a:schemeClr val="dk1"/>
            </a:fontRef>
          </p:style>
          <p:txBody>
            <a:bodyPr rtlCol="0" anchor="t"/>
            <a:lstStyle/>
            <a:p>
              <a:r>
                <a:rPr lang="en-US" sz="1400">
                  <a:solidFill>
                    <a:schemeClr val="tx1"/>
                  </a:solidFill>
                  <a:latin typeface="Segoe UI Semilight"/>
                </a:rPr>
                <a:t>Function app C</a:t>
              </a:r>
            </a:p>
          </p:txBody>
        </p:sp>
        <p:sp>
          <p:nvSpPr>
            <p:cNvPr id="20" name="Rectangle 19"/>
            <p:cNvSpPr/>
            <p:nvPr/>
          </p:nvSpPr>
          <p:spPr>
            <a:xfrm>
              <a:off x="8184118" y="4529891"/>
              <a:ext cx="1146875" cy="3657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Function3</a:t>
              </a:r>
            </a:p>
          </p:txBody>
        </p:sp>
        <p:sp>
          <p:nvSpPr>
            <p:cNvPr id="23" name="Rectangle 22"/>
            <p:cNvSpPr/>
            <p:nvPr/>
          </p:nvSpPr>
          <p:spPr>
            <a:xfrm>
              <a:off x="6588727" y="4531484"/>
              <a:ext cx="1243405" cy="365708"/>
            </a:xfrm>
            <a:prstGeom prst="rect">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1800" dirty="0">
                  <a:solidFill>
                    <a:srgbClr val="FFFFFF"/>
                  </a:solidFill>
                  <a:latin typeface="Segoe UI Semilight"/>
                </a:rPr>
                <a:t>/orders</a:t>
              </a:r>
            </a:p>
          </p:txBody>
        </p:sp>
        <p:sp>
          <p:nvSpPr>
            <p:cNvPr id="29" name="Rectangle 28"/>
            <p:cNvSpPr/>
            <p:nvPr/>
          </p:nvSpPr>
          <p:spPr>
            <a:xfrm>
              <a:off x="4225054" y="2827453"/>
              <a:ext cx="1146875" cy="3657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Function1</a:t>
              </a:r>
            </a:p>
          </p:txBody>
        </p:sp>
        <p:grpSp>
          <p:nvGrpSpPr>
            <p:cNvPr id="8" name="Group 7"/>
            <p:cNvGrpSpPr/>
            <p:nvPr/>
          </p:nvGrpSpPr>
          <p:grpSpPr>
            <a:xfrm>
              <a:off x="941443" y="2267378"/>
              <a:ext cx="5647284" cy="2448772"/>
              <a:chOff x="940711" y="2267212"/>
              <a:chExt cx="5648085" cy="2449119"/>
            </a:xfrm>
          </p:grpSpPr>
          <p:cxnSp>
            <p:nvCxnSpPr>
              <p:cNvPr id="26" name="Connector: Elbow 25"/>
              <p:cNvCxnSpPr>
                <a:cxnSpLocks/>
                <a:stCxn id="30" idx="3"/>
                <a:endCxn id="23" idx="1"/>
              </p:cNvCxnSpPr>
              <p:nvPr/>
            </p:nvCxnSpPr>
            <p:spPr>
              <a:xfrm>
                <a:off x="3929331" y="4116593"/>
                <a:ext cx="2659465" cy="599738"/>
              </a:xfrm>
              <a:prstGeom prst="bentConnector3">
                <a:avLst>
                  <a:gd name="adj1" fmla="val 8032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626592" y="3386479"/>
                <a:ext cx="1302739" cy="3657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800" dirty="0">
                    <a:solidFill>
                      <a:srgbClr val="FFFFFF"/>
                    </a:solidFill>
                    <a:latin typeface="Segoe UI Semilight"/>
                  </a:rPr>
                  <a:t>/products</a:t>
                </a:r>
              </a:p>
            </p:txBody>
          </p:sp>
          <p:cxnSp>
            <p:nvCxnSpPr>
              <p:cNvPr id="34" name="Connector: Elbow 33"/>
              <p:cNvCxnSpPr>
                <a:cxnSpLocks/>
                <a:stCxn id="27" idx="3"/>
                <a:endCxn id="44" idx="1"/>
              </p:cNvCxnSpPr>
              <p:nvPr/>
            </p:nvCxnSpPr>
            <p:spPr>
              <a:xfrm flipV="1">
                <a:off x="3929331" y="2267212"/>
                <a:ext cx="2659462" cy="1302146"/>
              </a:xfrm>
              <a:prstGeom prst="bentConnector3">
                <a:avLst>
                  <a:gd name="adj1" fmla="val 7937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2626593" y="3931901"/>
                <a:ext cx="1302738" cy="36938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800" dirty="0">
                    <a:solidFill>
                      <a:srgbClr val="FFFFFF"/>
                    </a:solidFill>
                    <a:latin typeface="Segoe UI Semilight"/>
                  </a:rPr>
                  <a:t>/orders</a:t>
                </a:r>
              </a:p>
            </p:txBody>
          </p:sp>
          <p:cxnSp>
            <p:nvCxnSpPr>
              <p:cNvPr id="31" name="Connector: Elbow 30"/>
              <p:cNvCxnSpPr>
                <a:cxnSpLocks/>
                <a:endCxn id="30" idx="1"/>
              </p:cNvCxnSpPr>
              <p:nvPr/>
            </p:nvCxnSpPr>
            <p:spPr>
              <a:xfrm>
                <a:off x="940711" y="3569358"/>
                <a:ext cx="1685882" cy="547236"/>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p:cNvCxnSpPr>
                <a:cxnSpLocks/>
                <a:endCxn id="28" idx="1"/>
              </p:cNvCxnSpPr>
              <p:nvPr/>
            </p:nvCxnSpPr>
            <p:spPr>
              <a:xfrm flipV="1">
                <a:off x="940711" y="3017039"/>
                <a:ext cx="1685881" cy="55231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cxnSpLocks/>
                <a:endCxn id="27" idx="1"/>
              </p:cNvCxnSpPr>
              <p:nvPr/>
            </p:nvCxnSpPr>
            <p:spPr>
              <a:xfrm>
                <a:off x="940711" y="3569358"/>
                <a:ext cx="1685881" cy="18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Straight Arrow Connector 44"/>
            <p:cNvCxnSpPr>
              <a:cxnSpLocks/>
              <a:stCxn id="28" idx="3"/>
              <a:endCxn id="29" idx="1"/>
            </p:cNvCxnSpPr>
            <p:nvPr/>
          </p:nvCxnSpPr>
          <p:spPr>
            <a:xfrm flipV="1">
              <a:off x="3929640" y="3010307"/>
              <a:ext cx="295414" cy="67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8184118" y="2082712"/>
              <a:ext cx="1146875" cy="3657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Function2</a:t>
              </a:r>
            </a:p>
          </p:txBody>
        </p:sp>
        <p:cxnSp>
          <p:nvCxnSpPr>
            <p:cNvPr id="48" name="Straight Arrow Connector 47"/>
            <p:cNvCxnSpPr>
              <a:cxnSpLocks/>
              <a:stCxn id="44" idx="3"/>
              <a:endCxn id="47" idx="1"/>
            </p:cNvCxnSpPr>
            <p:nvPr/>
          </p:nvCxnSpPr>
          <p:spPr>
            <a:xfrm flipV="1">
              <a:off x="7832132" y="2265566"/>
              <a:ext cx="351986" cy="18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23" idx="3"/>
              <a:endCxn id="20" idx="1"/>
            </p:cNvCxnSpPr>
            <p:nvPr/>
          </p:nvCxnSpPr>
          <p:spPr>
            <a:xfrm flipV="1">
              <a:off x="7832132" y="4712745"/>
              <a:ext cx="351986" cy="34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DEB7080-A291-4C8B-9BF5-2342D921CD2B}"/>
              </a:ext>
            </a:extLst>
          </p:cNvPr>
          <p:cNvSpPr>
            <a:spLocks noGrp="1"/>
          </p:cNvSpPr>
          <p:nvPr>
            <p:ph type="title"/>
          </p:nvPr>
        </p:nvSpPr>
        <p:spPr/>
        <p:txBody>
          <a:bodyPr/>
          <a:lstStyle/>
          <a:p>
            <a:r>
              <a:rPr lang="en-GB" dirty="0"/>
              <a:t>Using Function Proxies</a:t>
            </a:r>
          </a:p>
        </p:txBody>
      </p:sp>
      <p:sp>
        <p:nvSpPr>
          <p:cNvPr id="35" name="UniversalApp_E8CC" title="Icon of a cellphone in front of a tablet">
            <a:extLst>
              <a:ext uri="{FF2B5EF4-FFF2-40B4-BE49-F238E27FC236}">
                <a16:creationId xmlns:a16="http://schemas.microsoft.com/office/drawing/2014/main" id="{67FD0D3A-869D-4741-AFD5-2DBCA556CD5C}"/>
              </a:ext>
            </a:extLst>
          </p:cNvPr>
          <p:cNvSpPr>
            <a:spLocks noChangeAspect="1" noEditPoints="1"/>
          </p:cNvSpPr>
          <p:nvPr/>
        </p:nvSpPr>
        <p:spPr bwMode="auto">
          <a:xfrm>
            <a:off x="955399" y="3402495"/>
            <a:ext cx="981172" cy="72000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Tree>
    <p:extLst>
      <p:ext uri="{BB962C8B-B14F-4D97-AF65-F5344CB8AC3E}">
        <p14:creationId xmlns:p14="http://schemas.microsoft.com/office/powerpoint/2010/main" val="115702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99AE-BF0B-4269-81B5-4E1EDC3CD24C}"/>
              </a:ext>
            </a:extLst>
          </p:cNvPr>
          <p:cNvSpPr>
            <a:spLocks noGrp="1"/>
          </p:cNvSpPr>
          <p:nvPr>
            <p:ph type="title"/>
          </p:nvPr>
        </p:nvSpPr>
        <p:spPr/>
        <p:txBody>
          <a:bodyPr/>
          <a:lstStyle/>
          <a:p>
            <a:r>
              <a:rPr lang="en-US" dirty="0"/>
              <a:t>Using Function Proxies</a:t>
            </a:r>
          </a:p>
        </p:txBody>
      </p:sp>
      <p:grpSp>
        <p:nvGrpSpPr>
          <p:cNvPr id="6" name="Group 5">
            <a:extLst>
              <a:ext uri="{FF2B5EF4-FFF2-40B4-BE49-F238E27FC236}">
                <a16:creationId xmlns:a16="http://schemas.microsoft.com/office/drawing/2014/main" id="{D0C6FF65-B079-4047-A9C1-B7F4E93C1DFA}"/>
              </a:ext>
            </a:extLst>
          </p:cNvPr>
          <p:cNvGrpSpPr/>
          <p:nvPr/>
        </p:nvGrpSpPr>
        <p:grpSpPr>
          <a:xfrm>
            <a:off x="2452741" y="2424625"/>
            <a:ext cx="8693145" cy="3588951"/>
            <a:chOff x="941441" y="2532575"/>
            <a:chExt cx="8693145" cy="3588951"/>
          </a:xfrm>
        </p:grpSpPr>
        <p:sp>
          <p:nvSpPr>
            <p:cNvPr id="4" name="Rectangle 3">
              <a:extLst>
                <a:ext uri="{FF2B5EF4-FFF2-40B4-BE49-F238E27FC236}">
                  <a16:creationId xmlns:a16="http://schemas.microsoft.com/office/drawing/2014/main" id="{B7AC55F9-E368-425B-85A5-135BE2D69332}"/>
                </a:ext>
              </a:extLst>
            </p:cNvPr>
            <p:cNvSpPr/>
            <p:nvPr/>
          </p:nvSpPr>
          <p:spPr>
            <a:xfrm>
              <a:off x="2725454" y="3155604"/>
              <a:ext cx="2751836" cy="2290225"/>
            </a:xfrm>
            <a:prstGeom prst="rect">
              <a:avLst/>
            </a:prstGeom>
            <a:solidFill>
              <a:schemeClr val="bg1">
                <a:lumMod val="95000"/>
              </a:schemeClr>
            </a:solidFill>
            <a:ln>
              <a:solidFill>
                <a:schemeClr val="bg1">
                  <a:lumMod val="85000"/>
                </a:schemeClr>
              </a:solidFill>
            </a:ln>
          </p:spPr>
          <p:style>
            <a:lnRef idx="1">
              <a:schemeClr val="dk1"/>
            </a:lnRef>
            <a:fillRef idx="2">
              <a:schemeClr val="dk1"/>
            </a:fillRef>
            <a:effectRef idx="1">
              <a:schemeClr val="dk1"/>
            </a:effectRef>
            <a:fontRef idx="minor">
              <a:schemeClr val="dk1"/>
            </a:fontRef>
          </p:style>
          <p:txBody>
            <a:bodyPr rtlCol="0" anchor="t"/>
            <a:lstStyle/>
            <a:p>
              <a:r>
                <a:rPr lang="en-US" sz="1400">
                  <a:solidFill>
                    <a:schemeClr val="tx1"/>
                  </a:solidFill>
                  <a:latin typeface="Segoe UI Semilight"/>
                </a:rPr>
                <a:t>Function app A</a:t>
              </a:r>
            </a:p>
          </p:txBody>
        </p:sp>
        <p:sp>
          <p:nvSpPr>
            <p:cNvPr id="5" name="Rectangle 4">
              <a:extLst>
                <a:ext uri="{FF2B5EF4-FFF2-40B4-BE49-F238E27FC236}">
                  <a16:creationId xmlns:a16="http://schemas.microsoft.com/office/drawing/2014/main" id="{A0E69C7D-7BB5-4B23-8FED-6D464F1430BA}"/>
                </a:ext>
              </a:extLst>
            </p:cNvPr>
            <p:cNvSpPr/>
            <p:nvPr/>
          </p:nvSpPr>
          <p:spPr>
            <a:xfrm>
              <a:off x="2625563" y="3675708"/>
              <a:ext cx="1302555" cy="365708"/>
            </a:xfrm>
            <a:prstGeom prst="rect">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1800">
                  <a:solidFill>
                    <a:srgbClr val="FFFFFF"/>
                  </a:solidFill>
                  <a:latin typeface="Segoe UI Semilight"/>
                </a:rPr>
                <a:t>/time</a:t>
              </a:r>
            </a:p>
          </p:txBody>
        </p:sp>
        <p:sp>
          <p:nvSpPr>
            <p:cNvPr id="11" name="Rectangle 10">
              <a:extLst>
                <a:ext uri="{FF2B5EF4-FFF2-40B4-BE49-F238E27FC236}">
                  <a16:creationId xmlns:a16="http://schemas.microsoft.com/office/drawing/2014/main" id="{0799BAAA-9416-4A0C-9CCC-3E163D3DAD2B}"/>
                </a:ext>
              </a:extLst>
            </p:cNvPr>
            <p:cNvSpPr/>
            <p:nvPr/>
          </p:nvSpPr>
          <p:spPr>
            <a:xfrm>
              <a:off x="4223532" y="3670728"/>
              <a:ext cx="1146875" cy="3657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Function1</a:t>
              </a:r>
            </a:p>
          </p:txBody>
        </p:sp>
        <p:grpSp>
          <p:nvGrpSpPr>
            <p:cNvPr id="12" name="Group 11">
              <a:extLst>
                <a:ext uri="{FF2B5EF4-FFF2-40B4-BE49-F238E27FC236}">
                  <a16:creationId xmlns:a16="http://schemas.microsoft.com/office/drawing/2014/main" id="{37EEF9F8-4553-466A-BE8B-E9BF09EDDD94}"/>
                </a:ext>
              </a:extLst>
            </p:cNvPr>
            <p:cNvGrpSpPr/>
            <p:nvPr/>
          </p:nvGrpSpPr>
          <p:grpSpPr>
            <a:xfrm>
              <a:off x="941441" y="3094099"/>
              <a:ext cx="5647285" cy="2448774"/>
              <a:chOff x="940710" y="2265401"/>
              <a:chExt cx="5648086" cy="2449119"/>
            </a:xfrm>
          </p:grpSpPr>
          <p:cxnSp>
            <p:nvCxnSpPr>
              <p:cNvPr id="13" name="Connector: Elbow 12">
                <a:extLst>
                  <a:ext uri="{FF2B5EF4-FFF2-40B4-BE49-F238E27FC236}">
                    <a16:creationId xmlns:a16="http://schemas.microsoft.com/office/drawing/2014/main" id="{C028407B-23E3-4A3E-92DD-AAB55CDD9F4D}"/>
                  </a:ext>
                </a:extLst>
              </p:cNvPr>
              <p:cNvCxnSpPr>
                <a:cxnSpLocks/>
                <a:stCxn id="16" idx="3"/>
              </p:cNvCxnSpPr>
              <p:nvPr/>
            </p:nvCxnSpPr>
            <p:spPr>
              <a:xfrm>
                <a:off x="3929331" y="4116593"/>
                <a:ext cx="2659465" cy="597927"/>
              </a:xfrm>
              <a:prstGeom prst="bentConnector3">
                <a:avLst>
                  <a:gd name="adj1" fmla="val 7746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34EF207-EA84-476A-A3E7-90FFB77A0B1E}"/>
                  </a:ext>
                </a:extLst>
              </p:cNvPr>
              <p:cNvSpPr/>
              <p:nvPr/>
            </p:nvSpPr>
            <p:spPr>
              <a:xfrm>
                <a:off x="2626592" y="3386479"/>
                <a:ext cx="1302739" cy="36938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800">
                    <a:solidFill>
                      <a:srgbClr val="FFFFFF"/>
                    </a:solidFill>
                    <a:latin typeface="Segoe UI Semilight"/>
                  </a:rPr>
                  <a:t>/</a:t>
                </a:r>
              </a:p>
            </p:txBody>
          </p:sp>
          <p:cxnSp>
            <p:nvCxnSpPr>
              <p:cNvPr id="15" name="Connector: Elbow 14">
                <a:extLst>
                  <a:ext uri="{FF2B5EF4-FFF2-40B4-BE49-F238E27FC236}">
                    <a16:creationId xmlns:a16="http://schemas.microsoft.com/office/drawing/2014/main" id="{44CC6055-3714-4940-8E2E-35DA3249BDA0}"/>
                  </a:ext>
                </a:extLst>
              </p:cNvPr>
              <p:cNvCxnSpPr>
                <a:cxnSpLocks/>
                <a:stCxn id="14" idx="3"/>
              </p:cNvCxnSpPr>
              <p:nvPr/>
            </p:nvCxnSpPr>
            <p:spPr>
              <a:xfrm flipV="1">
                <a:off x="3929331" y="2265401"/>
                <a:ext cx="2659462" cy="1305770"/>
              </a:xfrm>
              <a:prstGeom prst="bentConnector3">
                <a:avLst>
                  <a:gd name="adj1" fmla="val 7841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DB13CFD-E02C-49CF-8EB6-434F9CD4A92F}"/>
                  </a:ext>
                </a:extLst>
              </p:cNvPr>
              <p:cNvSpPr/>
              <p:nvPr/>
            </p:nvSpPr>
            <p:spPr>
              <a:xfrm>
                <a:off x="2626593" y="3931901"/>
                <a:ext cx="1302738" cy="36576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800" dirty="0">
                    <a:solidFill>
                      <a:srgbClr val="FFFFFF"/>
                    </a:solidFill>
                    <a:latin typeface="Segoe UI Semilight"/>
                  </a:rPr>
                  <a:t>/movies</a:t>
                </a:r>
              </a:p>
            </p:txBody>
          </p:sp>
          <p:cxnSp>
            <p:nvCxnSpPr>
              <p:cNvPr id="17" name="Connector: Elbow 16">
                <a:extLst>
                  <a:ext uri="{FF2B5EF4-FFF2-40B4-BE49-F238E27FC236}">
                    <a16:creationId xmlns:a16="http://schemas.microsoft.com/office/drawing/2014/main" id="{F47DFE7C-A2BD-4870-BC34-4D5EAD19AE1C}"/>
                  </a:ext>
                </a:extLst>
              </p:cNvPr>
              <p:cNvCxnSpPr>
                <a:cxnSpLocks/>
                <a:endCxn id="16" idx="1"/>
              </p:cNvCxnSpPr>
              <p:nvPr/>
            </p:nvCxnSpPr>
            <p:spPr>
              <a:xfrm>
                <a:off x="940711" y="3569358"/>
                <a:ext cx="1685882" cy="547235"/>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422BDAC-6FC2-43E9-930E-61123E9DC1BF}"/>
                  </a:ext>
                </a:extLst>
              </p:cNvPr>
              <p:cNvCxnSpPr>
                <a:cxnSpLocks/>
                <a:endCxn id="5" idx="1"/>
              </p:cNvCxnSpPr>
              <p:nvPr/>
            </p:nvCxnSpPr>
            <p:spPr>
              <a:xfrm flipV="1">
                <a:off x="940710" y="3031784"/>
                <a:ext cx="1684361" cy="53270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8D8B7ED-AC8A-4212-AA07-416499E0ED26}"/>
                  </a:ext>
                </a:extLst>
              </p:cNvPr>
              <p:cNvCxnSpPr>
                <a:cxnSpLocks/>
                <a:endCxn id="14" idx="1"/>
              </p:cNvCxnSpPr>
              <p:nvPr/>
            </p:nvCxnSpPr>
            <p:spPr>
              <a:xfrm>
                <a:off x="940711" y="3569358"/>
                <a:ext cx="1685881" cy="18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a:extLst>
                <a:ext uri="{FF2B5EF4-FFF2-40B4-BE49-F238E27FC236}">
                  <a16:creationId xmlns:a16="http://schemas.microsoft.com/office/drawing/2014/main" id="{F30068CF-D769-4EAA-A564-3E9AE3527922}"/>
                </a:ext>
              </a:extLst>
            </p:cNvPr>
            <p:cNvCxnSpPr>
              <a:cxnSpLocks/>
              <a:stCxn id="5" idx="3"/>
              <a:endCxn id="11" idx="1"/>
            </p:cNvCxnSpPr>
            <p:nvPr/>
          </p:nvCxnSpPr>
          <p:spPr>
            <a:xfrm flipV="1">
              <a:off x="3928118" y="3853582"/>
              <a:ext cx="295414" cy="67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21631227-D192-44F2-8788-4F002D339A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44790" y="2532575"/>
              <a:ext cx="1123046" cy="1123046"/>
            </a:xfrm>
            <a:prstGeom prst="rect">
              <a:avLst/>
            </a:prstGeom>
          </p:spPr>
        </p:pic>
        <p:pic>
          <p:nvPicPr>
            <p:cNvPr id="49" name="Graphic 48">
              <a:extLst>
                <a:ext uri="{FF2B5EF4-FFF2-40B4-BE49-F238E27FC236}">
                  <a16:creationId xmlns:a16="http://schemas.microsoft.com/office/drawing/2014/main" id="{38CDBB77-AFDB-4E88-9890-0513C98E8A2A}"/>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3730"/>
            <a:stretch/>
          </p:blipFill>
          <p:spPr>
            <a:xfrm>
              <a:off x="6521109" y="5083385"/>
              <a:ext cx="1370409" cy="1038141"/>
            </a:xfrm>
            <a:prstGeom prst="rect">
              <a:avLst/>
            </a:prstGeom>
          </p:spPr>
        </p:pic>
        <p:sp>
          <p:nvSpPr>
            <p:cNvPr id="50" name="TextBox 49">
              <a:extLst>
                <a:ext uri="{FF2B5EF4-FFF2-40B4-BE49-F238E27FC236}">
                  <a16:creationId xmlns:a16="http://schemas.microsoft.com/office/drawing/2014/main" id="{5D96DEA8-933B-4BA9-899E-A0377B249761}"/>
                </a:ext>
              </a:extLst>
            </p:cNvPr>
            <p:cNvSpPr txBox="1"/>
            <p:nvPr/>
          </p:nvSpPr>
          <p:spPr>
            <a:xfrm>
              <a:off x="6534224" y="3538349"/>
              <a:ext cx="1717995" cy="94138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Static Webpage</a:t>
              </a:r>
            </a:p>
          </p:txBody>
        </p:sp>
        <p:sp>
          <p:nvSpPr>
            <p:cNvPr id="51" name="TextBox 50">
              <a:extLst>
                <a:ext uri="{FF2B5EF4-FFF2-40B4-BE49-F238E27FC236}">
                  <a16:creationId xmlns:a16="http://schemas.microsoft.com/office/drawing/2014/main" id="{042C42AC-1970-4FE2-A96D-89093E0179D7}"/>
                </a:ext>
              </a:extLst>
            </p:cNvPr>
            <p:cNvSpPr txBox="1"/>
            <p:nvPr/>
          </p:nvSpPr>
          <p:spPr>
            <a:xfrm>
              <a:off x="7792909" y="5072179"/>
              <a:ext cx="1841677" cy="94138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NYT Movies API</a:t>
              </a:r>
            </a:p>
          </p:txBody>
        </p:sp>
        <p:cxnSp>
          <p:nvCxnSpPr>
            <p:cNvPr id="54" name="Connector: Elbow 53">
              <a:extLst>
                <a:ext uri="{FF2B5EF4-FFF2-40B4-BE49-F238E27FC236}">
                  <a16:creationId xmlns:a16="http://schemas.microsoft.com/office/drawing/2014/main" id="{393A0868-2DFB-4B92-8ED9-7A1CC6E553AE}"/>
                </a:ext>
              </a:extLst>
            </p:cNvPr>
            <p:cNvCxnSpPr>
              <a:cxnSpLocks/>
              <a:stCxn id="44" idx="3"/>
              <a:endCxn id="5" idx="1"/>
            </p:cNvCxnSpPr>
            <p:nvPr/>
          </p:nvCxnSpPr>
          <p:spPr>
            <a:xfrm flipH="1">
              <a:off x="2625563" y="3094098"/>
              <a:ext cx="5142273" cy="766276"/>
            </a:xfrm>
            <a:prstGeom prst="bentConnector5">
              <a:avLst>
                <a:gd name="adj1" fmla="val -4446"/>
                <a:gd name="adj2" fmla="val -130095"/>
                <a:gd name="adj3" fmla="val 116177"/>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2" name="UniversalApp_E8CC" title="Icon of a cellphone in front of a tablet">
            <a:extLst>
              <a:ext uri="{FF2B5EF4-FFF2-40B4-BE49-F238E27FC236}">
                <a16:creationId xmlns:a16="http://schemas.microsoft.com/office/drawing/2014/main" id="{F09E4544-4556-41CA-B5F1-6B6C388F0A5A}"/>
              </a:ext>
            </a:extLst>
          </p:cNvPr>
          <p:cNvSpPr>
            <a:spLocks noChangeAspect="1" noEditPoints="1"/>
          </p:cNvSpPr>
          <p:nvPr/>
        </p:nvSpPr>
        <p:spPr bwMode="auto">
          <a:xfrm>
            <a:off x="1196699" y="4017831"/>
            <a:ext cx="981172" cy="72000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TextBox 24">
            <a:extLst>
              <a:ext uri="{FF2B5EF4-FFF2-40B4-BE49-F238E27FC236}">
                <a16:creationId xmlns:a16="http://schemas.microsoft.com/office/drawing/2014/main" id="{E31F3726-70F1-43FB-B079-38C47D953449}"/>
              </a:ext>
            </a:extLst>
          </p:cNvPr>
          <p:cNvSpPr txBox="1"/>
          <p:nvPr/>
        </p:nvSpPr>
        <p:spPr>
          <a:xfrm>
            <a:off x="50353" y="6344240"/>
            <a:ext cx="2781748" cy="3747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solidFill>
                  <a:srgbClr val="FFFFFF"/>
                </a:solidFill>
                <a:effectLst/>
                <a:uLnTx/>
                <a:uFillTx/>
                <a:latin typeface="Segoe UI Semilight"/>
                <a:ea typeface="+mn-ea"/>
                <a:cs typeface="+mn-cs"/>
              </a:rPr>
              <a:t>Function Proxy endpoints</a:t>
            </a:r>
          </a:p>
        </p:txBody>
      </p:sp>
      <p:sp>
        <p:nvSpPr>
          <p:cNvPr id="26" name="TextBox 25">
            <a:extLst>
              <a:ext uri="{FF2B5EF4-FFF2-40B4-BE49-F238E27FC236}">
                <a16:creationId xmlns:a16="http://schemas.microsoft.com/office/drawing/2014/main" id="{22A648A5-0AF6-4040-BE84-6EEB6A901E3C}"/>
              </a:ext>
            </a:extLst>
          </p:cNvPr>
          <p:cNvSpPr txBox="1"/>
          <p:nvPr/>
        </p:nvSpPr>
        <p:spPr>
          <a:xfrm>
            <a:off x="2991290" y="6344240"/>
            <a:ext cx="2119449" cy="369332"/>
          </a:xfrm>
          <a:prstGeom prst="rect">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Function endpoints</a:t>
            </a:r>
          </a:p>
        </p:txBody>
      </p:sp>
    </p:spTree>
    <p:extLst>
      <p:ext uri="{BB962C8B-B14F-4D97-AF65-F5344CB8AC3E}">
        <p14:creationId xmlns:p14="http://schemas.microsoft.com/office/powerpoint/2010/main" val="158893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490C8C-645E-478E-A3B7-04B80448E751}"/>
              </a:ext>
            </a:extLst>
          </p:cNvPr>
          <p:cNvSpPr>
            <a:spLocks noGrp="1"/>
          </p:cNvSpPr>
          <p:nvPr>
            <p:ph type="title"/>
          </p:nvPr>
        </p:nvSpPr>
        <p:spPr>
          <a:xfrm>
            <a:off x="269241" y="289957"/>
            <a:ext cx="11655840" cy="553998"/>
          </a:xfrm>
        </p:spPr>
        <p:txBody>
          <a:bodyPr/>
          <a:lstStyle/>
          <a:p>
            <a:r>
              <a:rPr lang="en-GB"/>
              <a:t>Azure API Management</a:t>
            </a:r>
          </a:p>
        </p:txBody>
      </p:sp>
      <p:sp>
        <p:nvSpPr>
          <p:cNvPr id="5" name="Text Placeholder 4">
            <a:extLst>
              <a:ext uri="{FF2B5EF4-FFF2-40B4-BE49-F238E27FC236}">
                <a16:creationId xmlns:a16="http://schemas.microsoft.com/office/drawing/2014/main" id="{6EE5BDEE-BD7E-4292-9418-5CCCE3CF486F}"/>
              </a:ext>
            </a:extLst>
          </p:cNvPr>
          <p:cNvSpPr>
            <a:spLocks noGrp="1"/>
          </p:cNvSpPr>
          <p:nvPr>
            <p:ph type="body" sz="quarter" idx="10"/>
          </p:nvPr>
        </p:nvSpPr>
        <p:spPr>
          <a:xfrm>
            <a:off x="1711292" y="1385227"/>
            <a:ext cx="10314476" cy="4257576"/>
          </a:xfrm>
        </p:spPr>
        <p:txBody>
          <a:bodyPr anchor="t"/>
          <a:lstStyle/>
          <a:p>
            <a:pPr marL="0" indent="0">
              <a:spcBef>
                <a:spcPts val="0"/>
              </a:spcBef>
              <a:spcAft>
                <a:spcPts val="4117"/>
              </a:spcAft>
              <a:buNone/>
            </a:pPr>
            <a:r>
              <a:rPr lang="en-GB" dirty="0"/>
              <a:t>Cloud hosted, turnkey solution </a:t>
            </a:r>
          </a:p>
          <a:p>
            <a:pPr marL="0" indent="0">
              <a:spcBef>
                <a:spcPts val="0"/>
              </a:spcBef>
              <a:spcAft>
                <a:spcPts val="4117"/>
              </a:spcAft>
              <a:buNone/>
            </a:pPr>
            <a:r>
              <a:rPr lang="en-GB" dirty="0"/>
              <a:t>Works with any host, API, and scale</a:t>
            </a:r>
          </a:p>
          <a:p>
            <a:pPr marL="0" indent="0">
              <a:spcBef>
                <a:spcPts val="0"/>
              </a:spcBef>
              <a:spcAft>
                <a:spcPts val="4117"/>
              </a:spcAft>
              <a:buNone/>
            </a:pPr>
            <a:r>
              <a:rPr lang="en-GB" dirty="0"/>
              <a:t>Promotes and supports developer engagement</a:t>
            </a:r>
          </a:p>
          <a:p>
            <a:pPr marL="0" indent="0">
              <a:spcBef>
                <a:spcPts val="0"/>
              </a:spcBef>
              <a:spcAft>
                <a:spcPts val="4117"/>
              </a:spcAft>
              <a:buNone/>
            </a:pPr>
            <a:r>
              <a:rPr lang="en-GB" dirty="0"/>
              <a:t>Secures and optimizes APIs</a:t>
            </a:r>
          </a:p>
          <a:p>
            <a:pPr marL="0" indent="0">
              <a:spcBef>
                <a:spcPts val="0"/>
              </a:spcBef>
              <a:spcAft>
                <a:spcPts val="4117"/>
              </a:spcAft>
              <a:buNone/>
            </a:pPr>
            <a:r>
              <a:rPr lang="en-GB" dirty="0"/>
              <a:t>Provides API insights and analytics</a:t>
            </a:r>
          </a:p>
        </p:txBody>
      </p:sp>
      <p:pic>
        <p:nvPicPr>
          <p:cNvPr id="10" name="Picture 9">
            <a:extLst>
              <a:ext uri="{FF2B5EF4-FFF2-40B4-BE49-F238E27FC236}">
                <a16:creationId xmlns:a16="http://schemas.microsoft.com/office/drawing/2014/main" id="{5D6CD057-89F8-4A07-AA12-BC7EC1519A07}"/>
              </a:ext>
            </a:extLst>
          </p:cNvPr>
          <p:cNvPicPr>
            <a:picLocks noChangeAspect="1"/>
          </p:cNvPicPr>
          <p:nvPr/>
        </p:nvPicPr>
        <p:blipFill>
          <a:blip r:embed="rId3"/>
          <a:stretch>
            <a:fillRect/>
          </a:stretch>
        </p:blipFill>
        <p:spPr>
          <a:xfrm>
            <a:off x="812443" y="1327820"/>
            <a:ext cx="603689" cy="603689"/>
          </a:xfrm>
          <a:prstGeom prst="rect">
            <a:avLst/>
          </a:prstGeom>
        </p:spPr>
      </p:pic>
      <p:pic>
        <p:nvPicPr>
          <p:cNvPr id="14" name="Picture 13">
            <a:extLst>
              <a:ext uri="{FF2B5EF4-FFF2-40B4-BE49-F238E27FC236}">
                <a16:creationId xmlns:a16="http://schemas.microsoft.com/office/drawing/2014/main" id="{4309B419-E15D-4E40-8FFE-82CC410191D2}"/>
              </a:ext>
            </a:extLst>
          </p:cNvPr>
          <p:cNvPicPr>
            <a:picLocks noChangeAspect="1"/>
          </p:cNvPicPr>
          <p:nvPr/>
        </p:nvPicPr>
        <p:blipFill>
          <a:blip r:embed="rId4"/>
          <a:stretch>
            <a:fillRect/>
          </a:stretch>
        </p:blipFill>
        <p:spPr>
          <a:xfrm>
            <a:off x="732830" y="5177257"/>
            <a:ext cx="705846" cy="705846"/>
          </a:xfrm>
          <a:prstGeom prst="rect">
            <a:avLst/>
          </a:prstGeom>
        </p:spPr>
      </p:pic>
      <p:pic>
        <p:nvPicPr>
          <p:cNvPr id="17" name="Picture 16">
            <a:extLst>
              <a:ext uri="{FF2B5EF4-FFF2-40B4-BE49-F238E27FC236}">
                <a16:creationId xmlns:a16="http://schemas.microsoft.com/office/drawing/2014/main" id="{CE19186D-0C8C-4CEB-BC60-5FD1A167A36A}"/>
              </a:ext>
            </a:extLst>
          </p:cNvPr>
          <p:cNvPicPr>
            <a:picLocks noChangeAspect="1"/>
          </p:cNvPicPr>
          <p:nvPr/>
        </p:nvPicPr>
        <p:blipFill>
          <a:blip r:embed="rId5"/>
          <a:stretch>
            <a:fillRect/>
          </a:stretch>
        </p:blipFill>
        <p:spPr>
          <a:xfrm>
            <a:off x="755375" y="4171678"/>
            <a:ext cx="660757" cy="660757"/>
          </a:xfrm>
          <a:prstGeom prst="rect">
            <a:avLst/>
          </a:prstGeom>
        </p:spPr>
      </p:pic>
      <p:pic>
        <p:nvPicPr>
          <p:cNvPr id="19" name="Graphic 18">
            <a:extLst>
              <a:ext uri="{FF2B5EF4-FFF2-40B4-BE49-F238E27FC236}">
                <a16:creationId xmlns:a16="http://schemas.microsoft.com/office/drawing/2014/main" id="{04DBC7D5-C4FD-4D32-82A0-980166E485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6429" y="3250814"/>
            <a:ext cx="588513" cy="509163"/>
          </a:xfrm>
          <a:prstGeom prst="rect">
            <a:avLst/>
          </a:prstGeom>
        </p:spPr>
      </p:pic>
      <p:pic>
        <p:nvPicPr>
          <p:cNvPr id="21" name="Graphic 20">
            <a:extLst>
              <a:ext uri="{FF2B5EF4-FFF2-40B4-BE49-F238E27FC236}">
                <a16:creationId xmlns:a16="http://schemas.microsoft.com/office/drawing/2014/main" id="{D88A5CA3-BD98-4C63-B576-425ADC4F70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2443" y="2181607"/>
            <a:ext cx="603689" cy="670766"/>
          </a:xfrm>
          <a:prstGeom prst="rect">
            <a:avLst/>
          </a:prstGeom>
        </p:spPr>
      </p:pic>
    </p:spTree>
    <p:extLst>
      <p:ext uri="{BB962C8B-B14F-4D97-AF65-F5344CB8AC3E}">
        <p14:creationId xmlns:p14="http://schemas.microsoft.com/office/powerpoint/2010/main" val="395512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B575FA7-7EB8-4C4A-8269-74A19DA26C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766" y="1625499"/>
            <a:ext cx="10613670" cy="4695405"/>
          </a:xfrm>
          <a:prstGeom prst="rect">
            <a:avLst/>
          </a:prstGeom>
        </p:spPr>
      </p:pic>
      <p:sp>
        <p:nvSpPr>
          <p:cNvPr id="7" name="TextBox 6">
            <a:extLst>
              <a:ext uri="{FF2B5EF4-FFF2-40B4-BE49-F238E27FC236}">
                <a16:creationId xmlns:a16="http://schemas.microsoft.com/office/drawing/2014/main" id="{743EADF3-AA0D-454E-B177-B29FD005E0C7}"/>
              </a:ext>
            </a:extLst>
          </p:cNvPr>
          <p:cNvSpPr txBox="1"/>
          <p:nvPr/>
        </p:nvSpPr>
        <p:spPr>
          <a:xfrm>
            <a:off x="307417" y="2652483"/>
            <a:ext cx="2400144" cy="561211"/>
          </a:xfrm>
          <a:prstGeom prst="rect">
            <a:avLst/>
          </a:prstGeom>
          <a:noFill/>
        </p:spPr>
        <p:txBody>
          <a:bodyPr wrap="square" lIns="179285" tIns="143428" rIns="179285" bIns="143428" rtlCol="0">
            <a:spAutoFit/>
          </a:bodyPr>
          <a:lstStyle/>
          <a:p>
            <a:pPr algn="ctr">
              <a:lnSpc>
                <a:spcPct val="90000"/>
              </a:lnSpc>
              <a:spcAft>
                <a:spcPts val="588"/>
              </a:spcAft>
            </a:pPr>
            <a:r>
              <a:rPr lang="en-GB" sz="1961">
                <a:gradFill>
                  <a:gsLst>
                    <a:gs pos="2917">
                      <a:schemeClr val="tx1"/>
                    </a:gs>
                    <a:gs pos="30000">
                      <a:schemeClr val="tx1"/>
                    </a:gs>
                  </a:gsLst>
                  <a:lin ang="5400000" scaled="0"/>
                </a:gradFill>
              </a:rPr>
              <a:t>App developers</a:t>
            </a:r>
          </a:p>
        </p:txBody>
      </p:sp>
      <p:sp>
        <p:nvSpPr>
          <p:cNvPr id="8" name="TextBox 7">
            <a:extLst>
              <a:ext uri="{FF2B5EF4-FFF2-40B4-BE49-F238E27FC236}">
                <a16:creationId xmlns:a16="http://schemas.microsoft.com/office/drawing/2014/main" id="{81AEA973-3CA5-4E6E-8432-07062F5B2E54}"/>
              </a:ext>
            </a:extLst>
          </p:cNvPr>
          <p:cNvSpPr txBox="1"/>
          <p:nvPr/>
        </p:nvSpPr>
        <p:spPr>
          <a:xfrm>
            <a:off x="730972" y="4276109"/>
            <a:ext cx="1341257" cy="561211"/>
          </a:xfrm>
          <a:prstGeom prst="rect">
            <a:avLst/>
          </a:prstGeom>
          <a:noFill/>
        </p:spPr>
        <p:txBody>
          <a:bodyPr wrap="square" lIns="179285" tIns="143428" rIns="179285" bIns="143428" rtlCol="0">
            <a:spAutoFit/>
          </a:bodyPr>
          <a:lstStyle/>
          <a:p>
            <a:pPr algn="ctr">
              <a:lnSpc>
                <a:spcPct val="90000"/>
              </a:lnSpc>
              <a:spcAft>
                <a:spcPts val="588"/>
              </a:spcAft>
            </a:pPr>
            <a:r>
              <a:rPr lang="en-GB" sz="1961">
                <a:gradFill>
                  <a:gsLst>
                    <a:gs pos="2917">
                      <a:schemeClr val="tx1"/>
                    </a:gs>
                    <a:gs pos="30000">
                      <a:schemeClr val="tx1"/>
                    </a:gs>
                  </a:gsLst>
                  <a:lin ang="5400000" scaled="0"/>
                </a:gradFill>
              </a:rPr>
              <a:t>Apps</a:t>
            </a:r>
          </a:p>
        </p:txBody>
      </p:sp>
      <p:sp>
        <p:nvSpPr>
          <p:cNvPr id="9" name="TextBox 8">
            <a:extLst>
              <a:ext uri="{FF2B5EF4-FFF2-40B4-BE49-F238E27FC236}">
                <a16:creationId xmlns:a16="http://schemas.microsoft.com/office/drawing/2014/main" id="{5DB59856-5A03-4FD6-A065-5CBA85F510C0}"/>
              </a:ext>
            </a:extLst>
          </p:cNvPr>
          <p:cNvSpPr txBox="1"/>
          <p:nvPr/>
        </p:nvSpPr>
        <p:spPr>
          <a:xfrm>
            <a:off x="307417" y="5832673"/>
            <a:ext cx="2400144" cy="561211"/>
          </a:xfrm>
          <a:prstGeom prst="rect">
            <a:avLst/>
          </a:prstGeom>
          <a:noFill/>
        </p:spPr>
        <p:txBody>
          <a:bodyPr wrap="squar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Apps Publishers</a:t>
            </a:r>
          </a:p>
        </p:txBody>
      </p:sp>
      <p:sp>
        <p:nvSpPr>
          <p:cNvPr id="10" name="TextBox 9">
            <a:extLst>
              <a:ext uri="{FF2B5EF4-FFF2-40B4-BE49-F238E27FC236}">
                <a16:creationId xmlns:a16="http://schemas.microsoft.com/office/drawing/2014/main" id="{C4095F2B-3E5B-482E-853C-334EB15B2F35}"/>
              </a:ext>
            </a:extLst>
          </p:cNvPr>
          <p:cNvSpPr txBox="1"/>
          <p:nvPr/>
        </p:nvSpPr>
        <p:spPr>
          <a:xfrm>
            <a:off x="4190004" y="792736"/>
            <a:ext cx="1983629" cy="832764"/>
          </a:xfrm>
          <a:prstGeom prst="rect">
            <a:avLst/>
          </a:prstGeom>
          <a:noFill/>
        </p:spPr>
        <p:txBody>
          <a:bodyPr wrap="square" lIns="179285" tIns="143428" rIns="179285" bIns="143428" rtlCol="0">
            <a:spAutoFit/>
          </a:bodyPr>
          <a:lstStyle/>
          <a:p>
            <a:pPr algn="ctr">
              <a:lnSpc>
                <a:spcPct val="90000"/>
              </a:lnSpc>
              <a:spcAft>
                <a:spcPts val="588"/>
              </a:spcAft>
            </a:pPr>
            <a:r>
              <a:rPr lang="en-GB" sz="1961">
                <a:gradFill>
                  <a:gsLst>
                    <a:gs pos="2917">
                      <a:schemeClr val="tx1"/>
                    </a:gs>
                    <a:gs pos="30000">
                      <a:schemeClr val="tx1"/>
                    </a:gs>
                  </a:gsLst>
                  <a:lin ang="5400000" scaled="0"/>
                </a:gradFill>
              </a:rPr>
              <a:t>Azure API Management</a:t>
            </a:r>
          </a:p>
        </p:txBody>
      </p:sp>
      <p:sp>
        <p:nvSpPr>
          <p:cNvPr id="11" name="TextBox 10">
            <a:extLst>
              <a:ext uri="{FF2B5EF4-FFF2-40B4-BE49-F238E27FC236}">
                <a16:creationId xmlns:a16="http://schemas.microsoft.com/office/drawing/2014/main" id="{DC74DA6A-BAEA-4E1A-9B59-4795376F044A}"/>
              </a:ext>
            </a:extLst>
          </p:cNvPr>
          <p:cNvSpPr txBox="1"/>
          <p:nvPr/>
        </p:nvSpPr>
        <p:spPr>
          <a:xfrm>
            <a:off x="6378369" y="4004557"/>
            <a:ext cx="1129481" cy="1104304"/>
          </a:xfrm>
          <a:prstGeom prst="rect">
            <a:avLst/>
          </a:prstGeom>
          <a:noFill/>
        </p:spPr>
        <p:txBody>
          <a:bodyPr wrap="squar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Direct or VPN</a:t>
            </a:r>
          </a:p>
        </p:txBody>
      </p:sp>
      <p:sp>
        <p:nvSpPr>
          <p:cNvPr id="12" name="TextBox 11">
            <a:extLst>
              <a:ext uri="{FF2B5EF4-FFF2-40B4-BE49-F238E27FC236}">
                <a16:creationId xmlns:a16="http://schemas.microsoft.com/office/drawing/2014/main" id="{B56A25CF-59AE-4AED-8DAF-6D77CF71D533}"/>
              </a:ext>
            </a:extLst>
          </p:cNvPr>
          <p:cNvSpPr txBox="1"/>
          <p:nvPr/>
        </p:nvSpPr>
        <p:spPr>
          <a:xfrm>
            <a:off x="8849107" y="5052627"/>
            <a:ext cx="2555409" cy="561211"/>
          </a:xfrm>
          <a:prstGeom prst="rect">
            <a:avLst/>
          </a:prstGeom>
          <a:noFill/>
        </p:spPr>
        <p:txBody>
          <a:bodyPr wrap="square" lIns="179285" tIns="143428" rIns="179285" bIns="143428" rtlCol="0">
            <a:spAutoFit/>
          </a:bodyPr>
          <a:lstStyle/>
          <a:p>
            <a:pPr algn="ctr">
              <a:lnSpc>
                <a:spcPct val="90000"/>
              </a:lnSpc>
              <a:spcAft>
                <a:spcPts val="588"/>
              </a:spcAft>
            </a:pPr>
            <a:r>
              <a:rPr lang="en-GB" sz="1961">
                <a:gradFill>
                  <a:gsLst>
                    <a:gs pos="2917">
                      <a:schemeClr val="tx1"/>
                    </a:gs>
                    <a:gs pos="30000">
                      <a:schemeClr val="tx1"/>
                    </a:gs>
                  </a:gsLst>
                  <a:lin ang="5400000" scaled="0"/>
                </a:gradFill>
              </a:rPr>
              <a:t>Backend Services</a:t>
            </a:r>
          </a:p>
        </p:txBody>
      </p:sp>
      <p:sp>
        <p:nvSpPr>
          <p:cNvPr id="13" name="TextBox 12">
            <a:extLst>
              <a:ext uri="{FF2B5EF4-FFF2-40B4-BE49-F238E27FC236}">
                <a16:creationId xmlns:a16="http://schemas.microsoft.com/office/drawing/2014/main" id="{96B825C4-0FD6-4D41-A026-1DE29B349F0C}"/>
              </a:ext>
            </a:extLst>
          </p:cNvPr>
          <p:cNvSpPr txBox="1"/>
          <p:nvPr/>
        </p:nvSpPr>
        <p:spPr>
          <a:xfrm>
            <a:off x="4190004" y="2723076"/>
            <a:ext cx="1983629" cy="506901"/>
          </a:xfrm>
          <a:prstGeom prst="rect">
            <a:avLst/>
          </a:prstGeom>
          <a:noFill/>
        </p:spPr>
        <p:txBody>
          <a:bodyPr wrap="square" lIns="179285" tIns="143428" rIns="179285" bIns="143428" rtlCol="0">
            <a:spAutoFit/>
          </a:bodyPr>
          <a:lstStyle/>
          <a:p>
            <a:pPr algn="ctr">
              <a:lnSpc>
                <a:spcPct val="90000"/>
              </a:lnSpc>
              <a:spcAft>
                <a:spcPts val="588"/>
              </a:spcAft>
            </a:pPr>
            <a:r>
              <a:rPr lang="en-GB" sz="1568" dirty="0">
                <a:solidFill>
                  <a:schemeClr val="bg1"/>
                </a:solidFill>
              </a:rPr>
              <a:t>Developer portal</a:t>
            </a:r>
          </a:p>
        </p:txBody>
      </p:sp>
      <p:sp>
        <p:nvSpPr>
          <p:cNvPr id="14" name="TextBox 13">
            <a:extLst>
              <a:ext uri="{FF2B5EF4-FFF2-40B4-BE49-F238E27FC236}">
                <a16:creationId xmlns:a16="http://schemas.microsoft.com/office/drawing/2014/main" id="{D068DB73-D358-4892-A1DB-EE0363F977F3}"/>
              </a:ext>
            </a:extLst>
          </p:cNvPr>
          <p:cNvSpPr txBox="1"/>
          <p:nvPr/>
        </p:nvSpPr>
        <p:spPr>
          <a:xfrm>
            <a:off x="4260596" y="5758552"/>
            <a:ext cx="1821326" cy="506901"/>
          </a:xfrm>
          <a:prstGeom prst="rect">
            <a:avLst/>
          </a:prstGeom>
          <a:noFill/>
        </p:spPr>
        <p:txBody>
          <a:bodyPr wrap="square" lIns="179285" tIns="143428" rIns="179285" bIns="143428" rtlCol="0">
            <a:spAutoFit/>
          </a:bodyPr>
          <a:lstStyle/>
          <a:p>
            <a:pPr algn="ctr">
              <a:lnSpc>
                <a:spcPct val="90000"/>
              </a:lnSpc>
              <a:spcAft>
                <a:spcPts val="588"/>
              </a:spcAft>
            </a:pPr>
            <a:r>
              <a:rPr lang="en-GB" sz="1568">
                <a:solidFill>
                  <a:schemeClr val="bg1"/>
                </a:solidFill>
              </a:rPr>
              <a:t>Publisher portal</a:t>
            </a:r>
          </a:p>
        </p:txBody>
      </p:sp>
      <p:sp>
        <p:nvSpPr>
          <p:cNvPr id="15" name="TextBox 14">
            <a:extLst>
              <a:ext uri="{FF2B5EF4-FFF2-40B4-BE49-F238E27FC236}">
                <a16:creationId xmlns:a16="http://schemas.microsoft.com/office/drawing/2014/main" id="{D19AD316-6655-4A7F-844F-D4CC43F16E67}"/>
              </a:ext>
            </a:extLst>
          </p:cNvPr>
          <p:cNvSpPr txBox="1"/>
          <p:nvPr/>
        </p:nvSpPr>
        <p:spPr>
          <a:xfrm>
            <a:off x="4331188" y="4202834"/>
            <a:ext cx="1680141" cy="506901"/>
          </a:xfrm>
          <a:prstGeom prst="rect">
            <a:avLst/>
          </a:prstGeom>
          <a:noFill/>
        </p:spPr>
        <p:txBody>
          <a:bodyPr wrap="square" lIns="179285" tIns="143428" rIns="179285" bIns="143428" rtlCol="0">
            <a:spAutoFit/>
          </a:bodyPr>
          <a:lstStyle/>
          <a:p>
            <a:pPr algn="ctr">
              <a:lnSpc>
                <a:spcPct val="90000"/>
              </a:lnSpc>
              <a:spcAft>
                <a:spcPts val="588"/>
              </a:spcAft>
            </a:pPr>
            <a:r>
              <a:rPr lang="en-GB" sz="1568">
                <a:solidFill>
                  <a:schemeClr val="bg1"/>
                </a:solidFill>
              </a:rPr>
              <a:t>Gateway</a:t>
            </a:r>
          </a:p>
        </p:txBody>
      </p:sp>
      <p:sp>
        <p:nvSpPr>
          <p:cNvPr id="17" name="Title 1">
            <a:extLst>
              <a:ext uri="{FF2B5EF4-FFF2-40B4-BE49-F238E27FC236}">
                <a16:creationId xmlns:a16="http://schemas.microsoft.com/office/drawing/2014/main" id="{057BC096-5F39-401A-BC2F-2797E272D633}"/>
              </a:ext>
            </a:extLst>
          </p:cNvPr>
          <p:cNvSpPr>
            <a:spLocks noGrp="1"/>
          </p:cNvSpPr>
          <p:nvPr>
            <p:ph type="title"/>
          </p:nvPr>
        </p:nvSpPr>
        <p:spPr>
          <a:xfrm>
            <a:off x="269241" y="289957"/>
            <a:ext cx="11655840" cy="553998"/>
          </a:xfrm>
        </p:spPr>
        <p:txBody>
          <a:bodyPr/>
          <a:lstStyle/>
          <a:p>
            <a:r>
              <a:rPr lang="en-GB"/>
              <a:t>Key Features</a:t>
            </a:r>
          </a:p>
        </p:txBody>
      </p:sp>
    </p:spTree>
    <p:extLst>
      <p:ext uri="{BB962C8B-B14F-4D97-AF65-F5344CB8AC3E}">
        <p14:creationId xmlns:p14="http://schemas.microsoft.com/office/powerpoint/2010/main" val="73624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41.potx" id="{66651A8B-10BD-4EFD-830C-CC5665A70C60}" vid="{7B56534A-191A-46A7-BABD-EDE7EBEA65C8}"/>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41.potx" id="{66651A8B-10BD-4EFD-830C-CC5665A70C60}" vid="{254B0BB5-63A1-4441-A813-6593FC4BF075}"/>
    </a:ext>
  </a:extLst>
</a:theme>
</file>

<file path=ppt/theme/theme3.xml><?xml version="1.0" encoding="utf-8"?>
<a:theme xmlns:a="http://schemas.openxmlformats.org/drawingml/2006/main" name="Office Theme">
  <a:themeElements>
    <a:clrScheme name="Microsoft Learning and Readiness">
      <a:dk1>
        <a:srgbClr val="505050"/>
      </a:dk1>
      <a:lt1>
        <a:srgbClr val="FFFFFF"/>
      </a:lt1>
      <a:dk2>
        <a:srgbClr val="000000"/>
      </a:dk2>
      <a:lt2>
        <a:srgbClr val="D7D7D7"/>
      </a:lt2>
      <a:accent1>
        <a:srgbClr val="00B294"/>
      </a:accent1>
      <a:accent2>
        <a:srgbClr val="BAD80A"/>
      </a:accent2>
      <a:accent3>
        <a:srgbClr val="D83B01"/>
      </a:accent3>
      <a:accent4>
        <a:srgbClr val="004B50"/>
      </a:accent4>
      <a:accent5>
        <a:srgbClr val="737373"/>
      </a:accent5>
      <a:accent6>
        <a:srgbClr val="000000"/>
      </a:accent6>
      <a:hlink>
        <a:srgbClr val="004B50"/>
      </a:hlink>
      <a:folHlink>
        <a:srgbClr val="00B294"/>
      </a:folHlink>
    </a:clrScheme>
    <a:fontScheme name="Custom 8">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smtClean="0">
            <a:gradFill>
              <a:gsLst>
                <a:gs pos="53097">
                  <a:schemeClr val="tx1"/>
                </a:gs>
                <a:gs pos="29000">
                  <a:schemeClr val="tx1"/>
                </a:gs>
              </a:gsLst>
              <a:lin ang="5400000" scaled="1"/>
            </a:gradFill>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nSpc>
            <a:spcPct val="110000"/>
          </a:lnSpc>
          <a:spcBef>
            <a:spcPts val="2000"/>
          </a:spcBef>
          <a:defRPr sz="2000" spc="50" dirty="0" err="1" smtClean="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defRPr>
        </a:defPPr>
      </a:lstStyle>
    </a:txDef>
  </a:objectDefaults>
  <a:extraClrSchemeLst/>
  <a:extLst>
    <a:ext uri="{05A4C25C-085E-4340-85A3-A5531E510DB2}">
      <thm15:themeFamily xmlns:thm15="http://schemas.microsoft.com/office/thememl/2012/main" name="Presentation1" id="{BEAAE142-AC9B-409A-B108-17CAB08D5590}" vid="{0B117549-CEB9-4CCB-AB46-89A0E0545E93}"/>
    </a:ext>
  </a:extLst>
</a:theme>
</file>

<file path=ppt/theme/theme4.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6DF87595-7497-4AE8-8359-FCAB968EECDB}" vid="{59E61131-93D2-4CAA-867C-A10C68C2F2C6}"/>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2E231EC63E7D40BB44FD43D781A68B" ma:contentTypeVersion="7" ma:contentTypeDescription="Create a new document." ma:contentTypeScope="" ma:versionID="8137c5961f020ca3af81943fd06516d4">
  <xsd:schema xmlns:xsd="http://www.w3.org/2001/XMLSchema" xmlns:xs="http://www.w3.org/2001/XMLSchema" xmlns:p="http://schemas.microsoft.com/office/2006/metadata/properties" xmlns:ns2="35f977cd-90d5-414d-b2b3-0b678ecc1f2b" xmlns:ns3="4741b191-3a57-4dd2-9fb1-1bd29abd92af" targetNamespace="http://schemas.microsoft.com/office/2006/metadata/properties" ma:root="true" ma:fieldsID="b486a7276852b7e769b07feadacca12f" ns2:_="" ns3:_="">
    <xsd:import namespace="35f977cd-90d5-414d-b2b3-0b678ecc1f2b"/>
    <xsd:import namespace="4741b191-3a57-4dd2-9fb1-1bd29abd92af"/>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f977cd-90d5-414d-b2b3-0b678ecc1f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41b191-3a57-4dd2-9fb1-1bd29abd92af"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9985C2-AB83-4693-B762-6B492EB2AD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f977cd-90d5-414d-b2b3-0b678ecc1f2b"/>
    <ds:schemaRef ds:uri="4741b191-3a57-4dd2-9fb1-1bd29abd92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4741b191-3a57-4dd2-9fb1-1bd29abd92af"/>
    <ds:schemaRef ds:uri="http://schemas.microsoft.com/office/2006/metadata/properties"/>
    <ds:schemaRef ds:uri="http://purl.org/dc/elements/1.1/"/>
    <ds:schemaRef ds:uri="http://purl.org/dc/dcmitype/"/>
    <ds:schemaRef ds:uri="http://schemas.microsoft.com/office/infopath/2007/PartnerControls"/>
    <ds:schemaRef ds:uri="http://schemas.openxmlformats.org/package/2006/metadata/core-properties"/>
    <ds:schemaRef ds:uri="35f977cd-90d5-414d-b2b3-0b678ecc1f2b"/>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16-9_Business_2018_42</Template>
  <TotalTime>1130</TotalTime>
  <Words>3584</Words>
  <Application>Microsoft Office PowerPoint</Application>
  <PresentationFormat>Widescreen</PresentationFormat>
  <Paragraphs>550</Paragraphs>
  <Slides>35</Slides>
  <Notes>35</Notes>
  <HiddenSlides>16</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35</vt:i4>
      </vt:variant>
    </vt:vector>
  </HeadingPairs>
  <TitlesOfParts>
    <vt:vector size="50" baseType="lpstr">
      <vt:lpstr>Arial</vt:lpstr>
      <vt:lpstr>Calibri</vt:lpstr>
      <vt:lpstr>Calibri Light</vt:lpstr>
      <vt:lpstr>Consolas</vt:lpstr>
      <vt:lpstr>Segoe Light</vt:lpstr>
      <vt:lpstr>Segoe UI</vt:lpstr>
      <vt:lpstr>Segoe UI Light</vt:lpstr>
      <vt:lpstr>Segoe UI Semibold</vt:lpstr>
      <vt:lpstr>Segoe UI Semilight</vt:lpstr>
      <vt:lpstr>Wingdings</vt:lpstr>
      <vt:lpstr>WHITE TEMPLATE</vt:lpstr>
      <vt:lpstr>SOFT BLACK TEMPLATE</vt:lpstr>
      <vt:lpstr>Office Theme</vt:lpstr>
      <vt:lpstr>1_WHITE TEMPLATE</vt:lpstr>
      <vt:lpstr>1_Office Theme</vt:lpstr>
      <vt:lpstr>API Management</vt:lpstr>
      <vt:lpstr>APIs: Connecting applications</vt:lpstr>
      <vt:lpstr>Benefits of APIs</vt:lpstr>
      <vt:lpstr>APIs: Internal architecture for the Enterprise</vt:lpstr>
      <vt:lpstr>API using Azure Functions</vt:lpstr>
      <vt:lpstr>Using Function Proxies</vt:lpstr>
      <vt:lpstr>Using Function Proxies</vt:lpstr>
      <vt:lpstr>Azure API Management</vt:lpstr>
      <vt:lpstr>Key Features</vt:lpstr>
      <vt:lpstr>API Management - a hub for enterprise APIs</vt:lpstr>
      <vt:lpstr>Façade and front door</vt:lpstr>
      <vt:lpstr>Security and protection  </vt:lpstr>
      <vt:lpstr>VNETs and Hybrid</vt:lpstr>
      <vt:lpstr>Azure API Management Portal Concepts</vt:lpstr>
      <vt:lpstr>Policies</vt:lpstr>
      <vt:lpstr>Access Restriction Policies</vt:lpstr>
      <vt:lpstr>Transformation Policies</vt:lpstr>
      <vt:lpstr>Some other policies</vt:lpstr>
      <vt:lpstr>Approach to versioning</vt:lpstr>
      <vt:lpstr>Versions and revisions in API Management</vt:lpstr>
      <vt:lpstr>Monitorability, tracing, analytics </vt:lpstr>
      <vt:lpstr>Azure API Management Analytics</vt:lpstr>
      <vt:lpstr>Using API Management with Serverless</vt:lpstr>
      <vt:lpstr>Example scenarios</vt:lpstr>
      <vt:lpstr>Multi-region and scaling</vt:lpstr>
      <vt:lpstr>Multi-region and scaling</vt:lpstr>
      <vt:lpstr>Multi-region and scaling</vt:lpstr>
      <vt:lpstr>Multi-region and scaling</vt:lpstr>
      <vt:lpstr>Advanced Analytics with API Management </vt:lpstr>
      <vt:lpstr>HA, scaling/capacity pricing details</vt:lpstr>
      <vt:lpstr>Function Proxies vs API Management</vt:lpstr>
      <vt:lpstr>PowerPoint Presentation</vt:lpstr>
      <vt:lpstr>PowerPoint Presentation</vt:lpstr>
      <vt:lpstr>API Management roadmap</vt:lpstr>
      <vt:lpstr>Stay in touch</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&lt;Event name&gt;</dc:subject>
  <dc:creator>Ralf von Broembsen</dc:creator>
  <cp:keywords/>
  <dc:description/>
  <cp:lastModifiedBy>Randy Pagels</cp:lastModifiedBy>
  <cp:revision>34</cp:revision>
  <dcterms:created xsi:type="dcterms:W3CDTF">2018-03-27T18:50:01Z</dcterms:created>
  <dcterms:modified xsi:type="dcterms:W3CDTF">2019-03-20T19:40:44Z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0x010100762E231EC63E7D40BB44FD43D781A68B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3000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ies>
</file>